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4"/>
  </p:notesMasterIdLst>
  <p:sldIdLst>
    <p:sldId id="256" r:id="rId2"/>
    <p:sldId id="257" r:id="rId3"/>
    <p:sldId id="276" r:id="rId4"/>
    <p:sldId id="285" r:id="rId5"/>
    <p:sldId id="287" r:id="rId6"/>
    <p:sldId id="296" r:id="rId7"/>
    <p:sldId id="289" r:id="rId8"/>
    <p:sldId id="258" r:id="rId9"/>
    <p:sldId id="277" r:id="rId10"/>
    <p:sldId id="278" r:id="rId11"/>
    <p:sldId id="279" r:id="rId12"/>
    <p:sldId id="280" r:id="rId13"/>
    <p:sldId id="281" r:id="rId14"/>
    <p:sldId id="282" r:id="rId15"/>
    <p:sldId id="283" r:id="rId16"/>
    <p:sldId id="288" r:id="rId17"/>
    <p:sldId id="291" r:id="rId18"/>
    <p:sldId id="292" r:id="rId19"/>
    <p:sldId id="293" r:id="rId20"/>
    <p:sldId id="294" r:id="rId21"/>
    <p:sldId id="295" r:id="rId22"/>
    <p:sldId id="297" r:id="rId23"/>
    <p:sldId id="298" r:id="rId24"/>
    <p:sldId id="299" r:id="rId25"/>
    <p:sldId id="284"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Lst>
  <p:sldSz cx="14630400" cy="8229600"/>
  <p:notesSz cx="8229600" cy="14630400"/>
  <p:embeddedFontLst>
    <p:embeddedFont>
      <p:font typeface="Kanit Light" panose="020B0604020202020204" charset="0"/>
      <p:regular r:id="rId45"/>
    </p:embeddedFont>
    <p:embeddedFont>
      <p:font typeface="Martel Sans"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79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98342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ata_warehouse" TargetMode="External"/><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75892"/>
            <a:ext cx="7361753"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Unlocking the Power of Snowflake</a:t>
            </a:r>
            <a:endParaRPr lang="en-US" sz="3900" dirty="0"/>
          </a:p>
        </p:txBody>
      </p:sp>
      <p:sp>
        <p:nvSpPr>
          <p:cNvPr id="4" name="Text 1"/>
          <p:cNvSpPr/>
          <p:nvPr/>
        </p:nvSpPr>
        <p:spPr>
          <a:xfrm>
            <a:off x="6280190" y="3293626"/>
            <a:ext cx="7556421" cy="992267"/>
          </a:xfrm>
          <a:prstGeom prst="rect">
            <a:avLst/>
          </a:prstGeom>
          <a:noFill/>
          <a:ln/>
        </p:spPr>
        <p:txBody>
          <a:bodyPr wrap="square" lIns="0" tIns="0" rIns="0" bIns="0" rtlCol="0" anchor="t"/>
          <a:lstStyle/>
          <a:p>
            <a:pPr marL="0" indent="0" algn="l">
              <a:lnSpc>
                <a:spcPts val="3900"/>
              </a:lnSpc>
              <a:buNone/>
            </a:pPr>
            <a:r>
              <a:rPr lang="en-US" sz="3100" dirty="0">
                <a:solidFill>
                  <a:srgbClr val="272D45"/>
                </a:solidFill>
                <a:latin typeface="Kanit Light" pitchFamily="34" charset="0"/>
                <a:ea typeface="Kanit Light" pitchFamily="34" charset="-122"/>
                <a:cs typeface="Kanit Light" pitchFamily="34" charset="-120"/>
              </a:rPr>
              <a:t>A Comprehensive Guide for Data Professionals</a:t>
            </a:r>
            <a:endParaRPr lang="en-US" sz="3100" dirty="0"/>
          </a:p>
        </p:txBody>
      </p:sp>
      <p:sp>
        <p:nvSpPr>
          <p:cNvPr id="5" name="Text 2"/>
          <p:cNvSpPr/>
          <p:nvPr/>
        </p:nvSpPr>
        <p:spPr>
          <a:xfrm>
            <a:off x="6280190" y="4583549"/>
            <a:ext cx="7556421" cy="1270159"/>
          </a:xfrm>
          <a:prstGeom prst="rect">
            <a:avLst/>
          </a:prstGeom>
          <a:noFill/>
          <a:ln/>
        </p:spPr>
        <p:txBody>
          <a:bodyPr wrap="square" lIns="0" tIns="0" rIns="0" bIns="0" rtlCol="0" anchor="t"/>
          <a:lstStyle/>
          <a:p>
            <a:pPr marL="0" indent="0" algn="l">
              <a:lnSpc>
                <a:spcPts val="2500"/>
              </a:lnSpc>
              <a:buNone/>
            </a:pPr>
            <a:r>
              <a:rPr lang="en-US" sz="1550" dirty="0"/>
              <a:t>By Gurleen Kaur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9407"/>
            <a:ext cx="9262348"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Key Features of Snowflake Data Warehouse</a:t>
            </a:r>
            <a:endParaRPr lang="en-US" sz="3900" dirty="0"/>
          </a:p>
        </p:txBody>
      </p:sp>
      <p:sp>
        <p:nvSpPr>
          <p:cNvPr id="5" name="Text 3"/>
          <p:cNvSpPr/>
          <p:nvPr/>
        </p:nvSpPr>
        <p:spPr>
          <a:xfrm>
            <a:off x="947902" y="23878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Key Features</a:t>
            </a:r>
            <a:endParaRPr lang="en-US" sz="1950" dirty="0"/>
          </a:p>
        </p:txBody>
      </p:sp>
      <p:sp>
        <p:nvSpPr>
          <p:cNvPr id="6" name="Text 4"/>
          <p:cNvSpPr/>
          <p:nvPr/>
        </p:nvSpPr>
        <p:spPr>
          <a:xfrm>
            <a:off x="793790" y="4571048"/>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Advanced authentication (MFA, federal authentication, SSO, Oath)</a:t>
            </a:r>
            <a:endParaRPr lang="en-US" sz="1550" dirty="0"/>
          </a:p>
        </p:txBody>
      </p:sp>
      <p:sp>
        <p:nvSpPr>
          <p:cNvPr id="7" name="Text 5"/>
          <p:cNvSpPr/>
          <p:nvPr/>
        </p:nvSpPr>
        <p:spPr>
          <a:xfrm>
            <a:off x="793790" y="4958001"/>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Comprehensive SQL support (DDL, DML, transactions, lateral views)</a:t>
            </a:r>
            <a:endParaRPr lang="en-US" sz="1550" dirty="0"/>
          </a:p>
        </p:txBody>
      </p:sp>
      <p:sp>
        <p:nvSpPr>
          <p:cNvPr id="8" name="Text 6"/>
          <p:cNvSpPr/>
          <p:nvPr/>
        </p:nvSpPr>
        <p:spPr>
          <a:xfrm>
            <a:off x="793790" y="5344954"/>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Extensive connectivity options (Python, Spark, Node.js, .NET)</a:t>
            </a:r>
            <a:endParaRPr lang="en-US" sz="1550" dirty="0"/>
          </a:p>
        </p:txBody>
      </p:sp>
      <p:sp>
        <p:nvSpPr>
          <p:cNvPr id="9" name="Text 7"/>
          <p:cNvSpPr/>
          <p:nvPr/>
        </p:nvSpPr>
        <p:spPr>
          <a:xfrm>
            <a:off x="793790" y="5731907"/>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Secure data sharing capabilities between accounts</a:t>
            </a:r>
            <a:endParaRPr lang="en-US" sz="1550" dirty="0"/>
          </a:p>
        </p:txBody>
      </p:sp>
      <p:pic>
        <p:nvPicPr>
          <p:cNvPr id="10" name="Image 0" descr="preencoded.png"/>
          <p:cNvPicPr>
            <a:picLocks noChangeAspect="1"/>
          </p:cNvPicPr>
          <p:nvPr/>
        </p:nvPicPr>
        <p:blipFill>
          <a:blip r:embed="rId3"/>
          <a:stretch>
            <a:fillRect/>
          </a:stretch>
        </p:blipFill>
        <p:spPr>
          <a:xfrm>
            <a:off x="8917543" y="2110383"/>
            <a:ext cx="4926568" cy="49265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62745"/>
            <a:ext cx="8118753"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Snowflake's Partner Connect Program</a:t>
            </a:r>
            <a:endParaRPr lang="en-US" sz="3900" dirty="0"/>
          </a:p>
        </p:txBody>
      </p:sp>
      <p:sp>
        <p:nvSpPr>
          <p:cNvPr id="3" name="Text 1"/>
          <p:cNvSpPr/>
          <p:nvPr/>
        </p:nvSpPr>
        <p:spPr>
          <a:xfrm>
            <a:off x="793790" y="297965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Unlike competitors like BigQuery and Redshift, Snowflake doesn't include native tools for specialized services such as machine learning and business intelligence. Instead, Snowflake takes a different approach:</a:t>
            </a:r>
            <a:endParaRPr lang="en-US" sz="1550" dirty="0"/>
          </a:p>
        </p:txBody>
      </p:sp>
      <p:sp>
        <p:nvSpPr>
          <p:cNvPr id="4" name="Shape 2"/>
          <p:cNvSpPr/>
          <p:nvPr/>
        </p:nvSpPr>
        <p:spPr>
          <a:xfrm>
            <a:off x="793790" y="3837980"/>
            <a:ext cx="4215289" cy="2428875"/>
          </a:xfrm>
          <a:prstGeom prst="roundRect">
            <a:avLst>
              <a:gd name="adj" fmla="val 3432"/>
            </a:avLst>
          </a:prstGeom>
          <a:solidFill>
            <a:srgbClr val="437066"/>
          </a:solidFill>
          <a:ln w="7620">
            <a:solidFill>
              <a:srgbClr val="5C897F"/>
            </a:solidFill>
            <a:prstDash val="solid"/>
          </a:ln>
        </p:spPr>
        <p:txBody>
          <a:bodyPr/>
          <a:lstStyle/>
          <a:p>
            <a:endParaRPr lang="en-IN"/>
          </a:p>
        </p:txBody>
      </p:sp>
      <p:sp>
        <p:nvSpPr>
          <p:cNvPr id="5" name="Text 3"/>
          <p:cNvSpPr/>
          <p:nvPr/>
        </p:nvSpPr>
        <p:spPr>
          <a:xfrm>
            <a:off x="999768" y="404395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Ecosystem Approach</a:t>
            </a:r>
            <a:endParaRPr lang="en-US" sz="1950" dirty="0"/>
          </a:p>
        </p:txBody>
      </p:sp>
      <p:sp>
        <p:nvSpPr>
          <p:cNvPr id="6" name="Text 4"/>
          <p:cNvSpPr/>
          <p:nvPr/>
        </p:nvSpPr>
        <p:spPr>
          <a:xfrm>
            <a:off x="999768" y="4473178"/>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Works with a wide range of industry-leading technology partners to build connectors and drivers, creating a comprehensive analytics ecosystem.</a:t>
            </a:r>
            <a:endParaRPr lang="en-US" sz="1550" dirty="0"/>
          </a:p>
        </p:txBody>
      </p:sp>
      <p:sp>
        <p:nvSpPr>
          <p:cNvPr id="7" name="Shape 5"/>
          <p:cNvSpPr/>
          <p:nvPr/>
        </p:nvSpPr>
        <p:spPr>
          <a:xfrm>
            <a:off x="5207437" y="3837980"/>
            <a:ext cx="4215408" cy="2428875"/>
          </a:xfrm>
          <a:prstGeom prst="roundRect">
            <a:avLst>
              <a:gd name="adj" fmla="val 3432"/>
            </a:avLst>
          </a:prstGeom>
          <a:solidFill>
            <a:srgbClr val="437066"/>
          </a:solidFill>
          <a:ln w="7620">
            <a:solidFill>
              <a:srgbClr val="5C897F"/>
            </a:solidFill>
            <a:prstDash val="solid"/>
          </a:ln>
        </p:spPr>
        <p:txBody>
          <a:bodyPr/>
          <a:lstStyle/>
          <a:p>
            <a:endParaRPr lang="en-IN"/>
          </a:p>
        </p:txBody>
      </p:sp>
      <p:sp>
        <p:nvSpPr>
          <p:cNvPr id="8" name="Text 6"/>
          <p:cNvSpPr/>
          <p:nvPr/>
        </p:nvSpPr>
        <p:spPr>
          <a:xfrm>
            <a:off x="5413415" y="404395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Core Storage Engine</a:t>
            </a:r>
            <a:endParaRPr lang="en-US" sz="1950" dirty="0"/>
          </a:p>
        </p:txBody>
      </p:sp>
      <p:sp>
        <p:nvSpPr>
          <p:cNvPr id="9" name="Text 7"/>
          <p:cNvSpPr/>
          <p:nvPr/>
        </p:nvSpPr>
        <p:spPr>
          <a:xfrm>
            <a:off x="5413415" y="4473178"/>
            <a:ext cx="3803452"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Positions itself as a core data storage engine while enabling data flow to and from various third-party integrations for specialized tasks.</a:t>
            </a:r>
            <a:endParaRPr lang="en-US" sz="1550" dirty="0"/>
          </a:p>
        </p:txBody>
      </p:sp>
      <p:sp>
        <p:nvSpPr>
          <p:cNvPr id="10" name="Shape 8"/>
          <p:cNvSpPr/>
          <p:nvPr/>
        </p:nvSpPr>
        <p:spPr>
          <a:xfrm>
            <a:off x="9621203" y="3837980"/>
            <a:ext cx="4215289" cy="2428875"/>
          </a:xfrm>
          <a:prstGeom prst="roundRect">
            <a:avLst>
              <a:gd name="adj" fmla="val 3432"/>
            </a:avLst>
          </a:prstGeom>
          <a:solidFill>
            <a:srgbClr val="437066"/>
          </a:solidFill>
          <a:ln w="7620">
            <a:solidFill>
              <a:srgbClr val="5C897F"/>
            </a:solidFill>
            <a:prstDash val="solid"/>
          </a:ln>
        </p:spPr>
        <p:txBody>
          <a:bodyPr/>
          <a:lstStyle/>
          <a:p>
            <a:endParaRPr lang="en-IN"/>
          </a:p>
        </p:txBody>
      </p:sp>
      <p:sp>
        <p:nvSpPr>
          <p:cNvPr id="11" name="Text 9"/>
          <p:cNvSpPr/>
          <p:nvPr/>
        </p:nvSpPr>
        <p:spPr>
          <a:xfrm>
            <a:off x="9827181" y="404395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Partner Connect</a:t>
            </a:r>
            <a:endParaRPr lang="en-US" sz="1950" dirty="0"/>
          </a:p>
        </p:txBody>
      </p:sp>
      <p:sp>
        <p:nvSpPr>
          <p:cNvPr id="12" name="Text 10"/>
          <p:cNvSpPr/>
          <p:nvPr/>
        </p:nvSpPr>
        <p:spPr>
          <a:xfrm>
            <a:off x="9827181" y="4473178"/>
            <a:ext cx="3803333" cy="1587698"/>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An extension that allows users to easily connect their Snowflake account with trial accounts from select third-party integrations to test and choose optimal solutions.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339822"/>
            <a:ext cx="8790027"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Optimized Table Structures in Snowflake</a:t>
            </a:r>
            <a:endParaRPr lang="en-US" sz="3900" dirty="0"/>
          </a:p>
        </p:txBody>
      </p:sp>
      <p:sp>
        <p:nvSpPr>
          <p:cNvPr id="4" name="Text 1"/>
          <p:cNvSpPr/>
          <p:nvPr/>
        </p:nvSpPr>
        <p:spPr>
          <a:xfrm>
            <a:off x="793790" y="425755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Query performance and table optimization are handled automatically in Snowflake through micro-partitions and data clustering, eliminating the need to manage indexes, partitions, or data sharding.</a:t>
            </a:r>
            <a:endParaRPr lang="en-US" sz="1550" dirty="0"/>
          </a:p>
        </p:txBody>
      </p:sp>
      <p:sp>
        <p:nvSpPr>
          <p:cNvPr id="5" name="Text 2"/>
          <p:cNvSpPr/>
          <p:nvPr/>
        </p:nvSpPr>
        <p:spPr>
          <a:xfrm>
            <a:off x="793790" y="531423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Micro-partitions</a:t>
            </a:r>
            <a:endParaRPr lang="en-US" sz="1950" dirty="0"/>
          </a:p>
        </p:txBody>
      </p:sp>
      <p:sp>
        <p:nvSpPr>
          <p:cNvPr id="6" name="Text 3"/>
          <p:cNvSpPr/>
          <p:nvPr/>
        </p:nvSpPr>
        <p:spPr>
          <a:xfrm>
            <a:off x="793790" y="582275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Tables automatically divided into 50-500 MB micro-partitions</a:t>
            </a:r>
            <a:endParaRPr lang="en-US" sz="1550" dirty="0"/>
          </a:p>
        </p:txBody>
      </p:sp>
      <p:sp>
        <p:nvSpPr>
          <p:cNvPr id="7" name="Text 4"/>
          <p:cNvSpPr/>
          <p:nvPr/>
        </p:nvSpPr>
        <p:spPr>
          <a:xfrm>
            <a:off x="793790" y="620970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Creates uniformly-sized partitions to limit data skew</a:t>
            </a:r>
            <a:endParaRPr lang="en-US" sz="1550" dirty="0"/>
          </a:p>
        </p:txBody>
      </p:sp>
      <p:sp>
        <p:nvSpPr>
          <p:cNvPr id="8" name="Text 5"/>
          <p:cNvSpPr/>
          <p:nvPr/>
        </p:nvSpPr>
        <p:spPr>
          <a:xfrm>
            <a:off x="793790" y="659665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Enables granular pruning of large tables</a:t>
            </a:r>
            <a:endParaRPr lang="en-US" sz="1550" dirty="0"/>
          </a:p>
        </p:txBody>
      </p:sp>
      <p:sp>
        <p:nvSpPr>
          <p:cNvPr id="9" name="Text 6"/>
          <p:cNvSpPr/>
          <p:nvPr/>
        </p:nvSpPr>
        <p:spPr>
          <a:xfrm>
            <a:off x="793790" y="698361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Queries scan only relevant partitions and columns</a:t>
            </a:r>
            <a:endParaRPr lang="en-US" sz="1550" dirty="0"/>
          </a:p>
        </p:txBody>
      </p:sp>
      <p:sp>
        <p:nvSpPr>
          <p:cNvPr id="10" name="Text 7"/>
          <p:cNvSpPr/>
          <p:nvPr/>
        </p:nvSpPr>
        <p:spPr>
          <a:xfrm>
            <a:off x="7564874" y="531423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Clustered Tables</a:t>
            </a:r>
            <a:endParaRPr lang="en-US" sz="1950" dirty="0"/>
          </a:p>
        </p:txBody>
      </p:sp>
      <p:sp>
        <p:nvSpPr>
          <p:cNvPr id="11" name="Text 8"/>
          <p:cNvSpPr/>
          <p:nvPr/>
        </p:nvSpPr>
        <p:spPr>
          <a:xfrm>
            <a:off x="7564874" y="582275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Data ordered on subset columns (clustering key)</a:t>
            </a:r>
            <a:endParaRPr lang="en-US" sz="1550" dirty="0"/>
          </a:p>
        </p:txBody>
      </p:sp>
      <p:sp>
        <p:nvSpPr>
          <p:cNvPr id="12" name="Text 9"/>
          <p:cNvSpPr/>
          <p:nvPr/>
        </p:nvSpPr>
        <p:spPr>
          <a:xfrm>
            <a:off x="7564874" y="620970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Clustering metadata collected during data load</a:t>
            </a:r>
            <a:endParaRPr lang="en-US" sz="1550" dirty="0"/>
          </a:p>
        </p:txBody>
      </p:sp>
      <p:sp>
        <p:nvSpPr>
          <p:cNvPr id="13" name="Text 10"/>
          <p:cNvSpPr/>
          <p:nvPr/>
        </p:nvSpPr>
        <p:spPr>
          <a:xfrm>
            <a:off x="7564874" y="659665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Metadata leveraged to avoid unnecessary scanning</a:t>
            </a:r>
            <a:endParaRPr lang="en-US" sz="1550" dirty="0"/>
          </a:p>
        </p:txBody>
      </p:sp>
      <p:sp>
        <p:nvSpPr>
          <p:cNvPr id="14" name="Text 11"/>
          <p:cNvSpPr/>
          <p:nvPr/>
        </p:nvSpPr>
        <p:spPr>
          <a:xfrm>
            <a:off x="7564874" y="698361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Explicit clustering keys available for very large tables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9361" y="412075"/>
            <a:ext cx="6461760" cy="468273"/>
          </a:xfrm>
          <a:prstGeom prst="rect">
            <a:avLst/>
          </a:prstGeom>
          <a:noFill/>
          <a:ln/>
        </p:spPr>
        <p:txBody>
          <a:bodyPr wrap="none" lIns="0" tIns="0" rIns="0" bIns="0" rtlCol="0" anchor="t"/>
          <a:lstStyle/>
          <a:p>
            <a:pPr marL="0" indent="0" algn="l">
              <a:lnSpc>
                <a:spcPts val="3650"/>
              </a:lnSpc>
              <a:buNone/>
            </a:pPr>
            <a:r>
              <a:rPr lang="en-US" sz="2900" dirty="0">
                <a:solidFill>
                  <a:srgbClr val="272D45"/>
                </a:solidFill>
                <a:latin typeface="Kanit Light" pitchFamily="34" charset="0"/>
                <a:ea typeface="Kanit Light" pitchFamily="34" charset="-122"/>
                <a:cs typeface="Kanit Light" pitchFamily="34" charset="-120"/>
              </a:rPr>
              <a:t>Secure Data Sharing Between Accounts</a:t>
            </a:r>
            <a:endParaRPr lang="en-US" sz="2900" dirty="0"/>
          </a:p>
        </p:txBody>
      </p:sp>
      <p:pic>
        <p:nvPicPr>
          <p:cNvPr id="3" name="Image 0" descr="preencoded.png"/>
          <p:cNvPicPr>
            <a:picLocks noChangeAspect="1"/>
          </p:cNvPicPr>
          <p:nvPr/>
        </p:nvPicPr>
        <p:blipFill>
          <a:blip r:embed="rId3"/>
          <a:stretch>
            <a:fillRect/>
          </a:stretch>
        </p:blipFill>
        <p:spPr>
          <a:xfrm>
            <a:off x="2092643" y="1180028"/>
            <a:ext cx="10445115" cy="4780359"/>
          </a:xfrm>
          <a:prstGeom prst="rect">
            <a:avLst/>
          </a:prstGeom>
        </p:spPr>
      </p:pic>
      <p:pic>
        <p:nvPicPr>
          <p:cNvPr id="4" name="Image 1" descr="preencoded.png"/>
          <p:cNvPicPr>
            <a:picLocks noChangeAspect="1"/>
          </p:cNvPicPr>
          <p:nvPr/>
        </p:nvPicPr>
        <p:blipFill>
          <a:blip r:embed="rId4"/>
          <a:stretch>
            <a:fillRect/>
          </a:stretch>
        </p:blipFill>
        <p:spPr>
          <a:xfrm>
            <a:off x="10688826" y="2373556"/>
            <a:ext cx="671568" cy="671569"/>
          </a:xfrm>
          <a:prstGeom prst="rect">
            <a:avLst/>
          </a:prstGeom>
        </p:spPr>
      </p:pic>
      <p:sp>
        <p:nvSpPr>
          <p:cNvPr id="5" name="Text 1"/>
          <p:cNvSpPr/>
          <p:nvPr/>
        </p:nvSpPr>
        <p:spPr>
          <a:xfrm>
            <a:off x="10090499" y="4825203"/>
            <a:ext cx="1960982" cy="37775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Consumer</a:t>
            </a:r>
            <a:endParaRPr lang="en-US" sz="1350" dirty="0"/>
          </a:p>
        </p:txBody>
      </p:sp>
      <p:pic>
        <p:nvPicPr>
          <p:cNvPr id="6" name="Image 2" descr="preencoded.png"/>
          <p:cNvPicPr>
            <a:picLocks noChangeAspect="1"/>
          </p:cNvPicPr>
          <p:nvPr/>
        </p:nvPicPr>
        <p:blipFill>
          <a:blip r:embed="rId5"/>
          <a:stretch>
            <a:fillRect/>
          </a:stretch>
        </p:blipFill>
        <p:spPr>
          <a:xfrm>
            <a:off x="8230253" y="2374815"/>
            <a:ext cx="671569" cy="671569"/>
          </a:xfrm>
          <a:prstGeom prst="rect">
            <a:avLst/>
          </a:prstGeom>
        </p:spPr>
      </p:pic>
      <p:sp>
        <p:nvSpPr>
          <p:cNvPr id="7" name="Text 2"/>
          <p:cNvSpPr/>
          <p:nvPr/>
        </p:nvSpPr>
        <p:spPr>
          <a:xfrm>
            <a:off x="7619125" y="4825203"/>
            <a:ext cx="1960982" cy="37775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Metadata</a:t>
            </a:r>
            <a:endParaRPr lang="en-US" sz="1350" dirty="0"/>
          </a:p>
        </p:txBody>
      </p:sp>
      <p:pic>
        <p:nvPicPr>
          <p:cNvPr id="8" name="Image 3" descr="preencoded.png"/>
          <p:cNvPicPr>
            <a:picLocks noChangeAspect="1"/>
          </p:cNvPicPr>
          <p:nvPr/>
        </p:nvPicPr>
        <p:blipFill>
          <a:blip r:embed="rId6"/>
          <a:stretch>
            <a:fillRect/>
          </a:stretch>
        </p:blipFill>
        <p:spPr>
          <a:xfrm>
            <a:off x="5772310" y="2374815"/>
            <a:ext cx="671569" cy="671569"/>
          </a:xfrm>
          <a:prstGeom prst="rect">
            <a:avLst/>
          </a:prstGeom>
        </p:spPr>
      </p:pic>
      <p:sp>
        <p:nvSpPr>
          <p:cNvPr id="9" name="Text 3"/>
          <p:cNvSpPr/>
          <p:nvPr/>
        </p:nvSpPr>
        <p:spPr>
          <a:xfrm>
            <a:off x="5161183" y="4825203"/>
            <a:ext cx="1960982" cy="37775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Share</a:t>
            </a:r>
            <a:endParaRPr lang="en-US" sz="1350" dirty="0"/>
          </a:p>
        </p:txBody>
      </p:sp>
      <p:pic>
        <p:nvPicPr>
          <p:cNvPr id="10" name="Image 4" descr="preencoded.png"/>
          <p:cNvPicPr>
            <a:picLocks noChangeAspect="1"/>
          </p:cNvPicPr>
          <p:nvPr/>
        </p:nvPicPr>
        <p:blipFill>
          <a:blip r:embed="rId7"/>
          <a:stretch>
            <a:fillRect/>
          </a:stretch>
        </p:blipFill>
        <p:spPr>
          <a:xfrm>
            <a:off x="3300937" y="2374815"/>
            <a:ext cx="671569" cy="671569"/>
          </a:xfrm>
          <a:prstGeom prst="rect">
            <a:avLst/>
          </a:prstGeom>
        </p:spPr>
      </p:pic>
      <p:sp>
        <p:nvSpPr>
          <p:cNvPr id="11" name="Text 4"/>
          <p:cNvSpPr/>
          <p:nvPr/>
        </p:nvSpPr>
        <p:spPr>
          <a:xfrm>
            <a:off x="2649515" y="4825203"/>
            <a:ext cx="1960982" cy="377757"/>
          </a:xfrm>
          <a:prstGeom prst="rect">
            <a:avLst/>
          </a:prstGeom>
          <a:noFill/>
          <a:ln/>
        </p:spPr>
        <p:txBody>
          <a:bodyPr wrap="none" lIns="0" tIns="0" rIns="0" bIns="0" rtlCol="0" anchor="t"/>
          <a:lstStyle/>
          <a:p>
            <a:pPr marL="0" indent="0" algn="ctr">
              <a:lnSpc>
                <a:spcPts val="1650"/>
              </a:lnSpc>
              <a:buNone/>
            </a:pPr>
            <a:r>
              <a:rPr lang="en-US" sz="1350" dirty="0">
                <a:solidFill>
                  <a:srgbClr val="2C3249"/>
                </a:solidFill>
                <a:latin typeface="Kanit Light" pitchFamily="34" charset="0"/>
                <a:ea typeface="Kanit Light" pitchFamily="34" charset="-122"/>
                <a:cs typeface="Kanit Light" pitchFamily="34" charset="-120"/>
              </a:rPr>
              <a:t>Provider</a:t>
            </a:r>
            <a:endParaRPr lang="en-US" sz="1350" dirty="0"/>
          </a:p>
        </p:txBody>
      </p:sp>
      <p:sp>
        <p:nvSpPr>
          <p:cNvPr id="12" name="Text 5"/>
          <p:cNvSpPr/>
          <p:nvPr/>
        </p:nvSpPr>
        <p:spPr>
          <a:xfrm>
            <a:off x="599361" y="6128861"/>
            <a:ext cx="13431679" cy="239792"/>
          </a:xfrm>
          <a:prstGeom prst="rect">
            <a:avLst/>
          </a:prstGeom>
          <a:noFill/>
          <a:ln/>
        </p:spPr>
        <p:txBody>
          <a:bodyPr wrap="none" lIns="0" tIns="0" rIns="0" bIns="0" rtlCol="0" anchor="t"/>
          <a:lstStyle/>
          <a:p>
            <a:pPr marL="0" indent="0" algn="l">
              <a:lnSpc>
                <a:spcPts val="1850"/>
              </a:lnSpc>
              <a:buNone/>
            </a:pPr>
            <a:r>
              <a:rPr lang="en-US" sz="1150" dirty="0">
                <a:solidFill>
                  <a:srgbClr val="2C3249"/>
                </a:solidFill>
                <a:latin typeface="Martel Sans" pitchFamily="34" charset="0"/>
                <a:ea typeface="Martel Sans" pitchFamily="34" charset="-122"/>
                <a:cs typeface="Martel Sans" pitchFamily="34" charset="-120"/>
              </a:rPr>
              <a:t>Snowflake's innovative secure data sharing allows sharing database objects between accounts without creating data copies. This means:</a:t>
            </a:r>
            <a:endParaRPr lang="en-US" sz="1150" dirty="0"/>
          </a:p>
        </p:txBody>
      </p:sp>
      <p:sp>
        <p:nvSpPr>
          <p:cNvPr id="13" name="Text 6"/>
          <p:cNvSpPr/>
          <p:nvPr/>
        </p:nvSpPr>
        <p:spPr>
          <a:xfrm>
            <a:off x="599361" y="6537127"/>
            <a:ext cx="13431679" cy="239792"/>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C3249"/>
                </a:solidFill>
                <a:latin typeface="Martel Sans" pitchFamily="34" charset="0"/>
                <a:ea typeface="Martel Sans" pitchFamily="34" charset="-122"/>
                <a:cs typeface="Martel Sans" pitchFamily="34" charset="-120"/>
              </a:rPr>
              <a:t>Shared data doesn't consume additional storage or contribute to consumer costs</a:t>
            </a:r>
            <a:endParaRPr lang="en-US" sz="1150" dirty="0"/>
          </a:p>
        </p:txBody>
      </p:sp>
      <p:sp>
        <p:nvSpPr>
          <p:cNvPr id="14" name="Text 7"/>
          <p:cNvSpPr/>
          <p:nvPr/>
        </p:nvSpPr>
        <p:spPr>
          <a:xfrm>
            <a:off x="599361" y="6829306"/>
            <a:ext cx="13431679" cy="239792"/>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C3249"/>
                </a:solidFill>
                <a:latin typeface="Martel Sans" pitchFamily="34" charset="0"/>
                <a:ea typeface="Martel Sans" pitchFamily="34" charset="-122"/>
                <a:cs typeface="Martel Sans" pitchFamily="34" charset="-120"/>
              </a:rPr>
              <a:t>Setup is quick with instantaneous data access through Snowflake's metadata store</a:t>
            </a:r>
            <a:endParaRPr lang="en-US" sz="1150" dirty="0"/>
          </a:p>
        </p:txBody>
      </p:sp>
      <p:sp>
        <p:nvSpPr>
          <p:cNvPr id="15" name="Text 8"/>
          <p:cNvSpPr/>
          <p:nvPr/>
        </p:nvSpPr>
        <p:spPr>
          <a:xfrm>
            <a:off x="599361" y="7121485"/>
            <a:ext cx="13431679" cy="239792"/>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C3249"/>
                </a:solidFill>
                <a:latin typeface="Martel Sans" pitchFamily="34" charset="0"/>
                <a:ea typeface="Martel Sans" pitchFamily="34" charset="-122"/>
                <a:cs typeface="Martel Sans" pitchFamily="34" charset="-120"/>
              </a:rPr>
              <a:t>Creates a network of data providers and consumers for various use cases</a:t>
            </a:r>
            <a:endParaRPr lang="en-US" sz="1150" dirty="0"/>
          </a:p>
        </p:txBody>
      </p:sp>
      <p:sp>
        <p:nvSpPr>
          <p:cNvPr id="16" name="Text 9"/>
          <p:cNvSpPr/>
          <p:nvPr/>
        </p:nvSpPr>
        <p:spPr>
          <a:xfrm>
            <a:off x="599361" y="7585948"/>
            <a:ext cx="1873091" cy="234077"/>
          </a:xfrm>
          <a:prstGeom prst="rect">
            <a:avLst/>
          </a:prstGeom>
          <a:noFill/>
          <a:ln/>
        </p:spPr>
        <p:txBody>
          <a:bodyPr wrap="none" lIns="0" tIns="0" rIns="0" bIns="0" rtlCol="0" anchor="t"/>
          <a:lstStyle/>
          <a:p>
            <a:pPr marL="0" indent="0" algn="l">
              <a:lnSpc>
                <a:spcPts val="1800"/>
              </a:lnSpc>
              <a:buNone/>
            </a:pPr>
            <a:r>
              <a:rPr lang="en-US" sz="1450" dirty="0">
                <a:solidFill>
                  <a:srgbClr val="272D45"/>
                </a:solidFill>
                <a:latin typeface="Kanit Light" pitchFamily="34" charset="0"/>
                <a:ea typeface="Kanit Light" pitchFamily="34" charset="-122"/>
                <a:cs typeface="Kanit Light" pitchFamily="34" charset="-120"/>
              </a:rPr>
              <a:t>Key Applications</a:t>
            </a:r>
            <a:endParaRPr lang="en-US" sz="1450" dirty="0"/>
          </a:p>
        </p:txBody>
      </p:sp>
      <p:sp>
        <p:nvSpPr>
          <p:cNvPr id="17" name="Text 10"/>
          <p:cNvSpPr/>
          <p:nvPr/>
        </p:nvSpPr>
        <p:spPr>
          <a:xfrm>
            <a:off x="599361" y="8044696"/>
            <a:ext cx="13431679" cy="479584"/>
          </a:xfrm>
          <a:prstGeom prst="rect">
            <a:avLst/>
          </a:prstGeom>
          <a:noFill/>
          <a:ln/>
        </p:spPr>
        <p:txBody>
          <a:bodyPr wrap="square" lIns="0" tIns="0" rIns="0" bIns="0" rtlCol="0" anchor="t"/>
          <a:lstStyle/>
          <a:p>
            <a:pPr marL="0" indent="0" algn="l">
              <a:lnSpc>
                <a:spcPts val="1850"/>
              </a:lnSpc>
              <a:buNone/>
            </a:pPr>
            <a:r>
              <a:rPr lang="en-US" sz="1150" dirty="0">
                <a:solidFill>
                  <a:srgbClr val="2C3249"/>
                </a:solidFill>
                <a:latin typeface="Martel Sans" pitchFamily="34" charset="0"/>
                <a:ea typeface="Martel Sans" pitchFamily="34" charset="-122"/>
                <a:cs typeface="Martel Sans" pitchFamily="34" charset="-120"/>
              </a:rPr>
              <a:t>Snowflake Data Marketplace connects providers sharing free or paid data with consumers, while Data Exchange facilitates collaboration between business customers, suppliers, and partners. Reader accounts provide cost-effective access for non-Snowflake users.</a:t>
            </a:r>
            <a:endParaRPr lang="en-US" sz="11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62983"/>
            <a:ext cx="8052316"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Zero-Copy Clones &amp; Object Recovery</a:t>
            </a:r>
            <a:endParaRPr lang="en-US" sz="3900" dirty="0"/>
          </a:p>
        </p:txBody>
      </p:sp>
      <p:sp>
        <p:nvSpPr>
          <p:cNvPr id="3" name="Text 1"/>
          <p:cNvSpPr/>
          <p:nvPr/>
        </p:nvSpPr>
        <p:spPr>
          <a:xfrm>
            <a:off x="793790" y="307907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37066"/>
                </a:solidFill>
                <a:latin typeface="Kanit Light" pitchFamily="34" charset="0"/>
                <a:ea typeface="Kanit Light" pitchFamily="34" charset="-122"/>
                <a:cs typeface="Kanit Light" pitchFamily="34" charset="-120"/>
              </a:rPr>
              <a:t>Zero-Copy Clones</a:t>
            </a:r>
            <a:endParaRPr lang="en-US" sz="1950" dirty="0"/>
          </a:p>
        </p:txBody>
      </p:sp>
      <p:sp>
        <p:nvSpPr>
          <p:cNvPr id="4" name="Text 2"/>
          <p:cNvSpPr/>
          <p:nvPr/>
        </p:nvSpPr>
        <p:spPr>
          <a:xfrm>
            <a:off x="793790" y="3587591"/>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Traditional data warehouses require deploying separate environments and reloading data for cloning, which is costly and time-consuming. Snowflake's zero-copy cloning:</a:t>
            </a:r>
            <a:endParaRPr lang="en-US" sz="1550" dirty="0"/>
          </a:p>
        </p:txBody>
      </p:sp>
      <p:sp>
        <p:nvSpPr>
          <p:cNvPr id="5" name="Text 3"/>
          <p:cNvSpPr/>
          <p:nvPr/>
        </p:nvSpPr>
        <p:spPr>
          <a:xfrm>
            <a:off x="793790" y="471880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Creates instantaneous clones without duplicating data</a:t>
            </a:r>
            <a:endParaRPr lang="en-US" sz="1550" dirty="0"/>
          </a:p>
        </p:txBody>
      </p:sp>
      <p:sp>
        <p:nvSpPr>
          <p:cNvPr id="6" name="Text 4"/>
          <p:cNvSpPr/>
          <p:nvPr/>
        </p:nvSpPr>
        <p:spPr>
          <a:xfrm>
            <a:off x="793790" y="510575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Tracks changes in metadata while referencing original files</a:t>
            </a:r>
            <a:endParaRPr lang="en-US" sz="1550" dirty="0"/>
          </a:p>
        </p:txBody>
      </p:sp>
      <p:sp>
        <p:nvSpPr>
          <p:cNvPr id="7" name="Text 5"/>
          <p:cNvSpPr/>
          <p:nvPr/>
        </p:nvSpPr>
        <p:spPr>
          <a:xfrm>
            <a:off x="793790" y="549271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Enables multiple independent clones without additional costs</a:t>
            </a:r>
            <a:endParaRPr lang="en-US" sz="1550" dirty="0"/>
          </a:p>
        </p:txBody>
      </p:sp>
      <p:sp>
        <p:nvSpPr>
          <p:cNvPr id="8" name="Text 6"/>
          <p:cNvSpPr/>
          <p:nvPr/>
        </p:nvSpPr>
        <p:spPr>
          <a:xfrm>
            <a:off x="793790" y="587966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Works with time travel to clone data from past points</a:t>
            </a:r>
            <a:endParaRPr lang="en-US" sz="1550" dirty="0"/>
          </a:p>
        </p:txBody>
      </p:sp>
      <p:sp>
        <p:nvSpPr>
          <p:cNvPr id="9" name="Text 7"/>
          <p:cNvSpPr/>
          <p:nvPr/>
        </p:nvSpPr>
        <p:spPr>
          <a:xfrm>
            <a:off x="7564874" y="307907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37066"/>
                </a:solidFill>
                <a:latin typeface="Kanit Light" pitchFamily="34" charset="0"/>
                <a:ea typeface="Kanit Light" pitchFamily="34" charset="-122"/>
                <a:cs typeface="Kanit Light" pitchFamily="34" charset="-120"/>
              </a:rPr>
              <a:t>UNDROP Command</a:t>
            </a:r>
            <a:endParaRPr lang="en-US" sz="1950" dirty="0"/>
          </a:p>
        </p:txBody>
      </p:sp>
      <p:sp>
        <p:nvSpPr>
          <p:cNvPr id="10" name="Text 8"/>
          <p:cNvSpPr/>
          <p:nvPr/>
        </p:nvSpPr>
        <p:spPr>
          <a:xfrm>
            <a:off x="7564874" y="3587591"/>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Recovering from mistakes like dropping the wrong table typically requires time-consuming backup restoration. Snowflake's UNDROP command:</a:t>
            </a:r>
            <a:endParaRPr lang="en-US" sz="1550" dirty="0"/>
          </a:p>
        </p:txBody>
      </p:sp>
      <p:sp>
        <p:nvSpPr>
          <p:cNvPr id="11" name="Text 9"/>
          <p:cNvSpPr/>
          <p:nvPr/>
        </p:nvSpPr>
        <p:spPr>
          <a:xfrm>
            <a:off x="7564874" y="471880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Recovers objects instantaneously</a:t>
            </a:r>
            <a:endParaRPr lang="en-US" sz="1550" dirty="0"/>
          </a:p>
        </p:txBody>
      </p:sp>
      <p:sp>
        <p:nvSpPr>
          <p:cNvPr id="12" name="Text 10"/>
          <p:cNvSpPr/>
          <p:nvPr/>
        </p:nvSpPr>
        <p:spPr>
          <a:xfrm>
            <a:off x="7564874" y="510575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Works as long as you're within the recovery window</a:t>
            </a:r>
            <a:endParaRPr lang="en-US" sz="1550" dirty="0"/>
          </a:p>
        </p:txBody>
      </p:sp>
      <p:sp>
        <p:nvSpPr>
          <p:cNvPr id="13" name="Text 11"/>
          <p:cNvSpPr/>
          <p:nvPr/>
        </p:nvSpPr>
        <p:spPr>
          <a:xfrm>
            <a:off x="7564874" y="549271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Eliminates the need for complex backup restoration</a:t>
            </a:r>
            <a:endParaRPr lang="en-US" sz="1550" dirty="0"/>
          </a:p>
        </p:txBody>
      </p:sp>
      <p:sp>
        <p:nvSpPr>
          <p:cNvPr id="14" name="Text 12"/>
          <p:cNvSpPr/>
          <p:nvPr/>
        </p:nvSpPr>
        <p:spPr>
          <a:xfrm>
            <a:off x="7564874" y="587966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Provides protection against accidental data loss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18285"/>
            <a:ext cx="6629400"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Semi-Structured Data Support</a:t>
            </a:r>
            <a:endParaRPr lang="en-US" sz="3900" dirty="0"/>
          </a:p>
        </p:txBody>
      </p:sp>
      <p:sp>
        <p:nvSpPr>
          <p:cNvPr id="3" name="Text 1"/>
          <p:cNvSpPr/>
          <p:nvPr/>
        </p:nvSpPr>
        <p:spPr>
          <a:xfrm>
            <a:off x="793790" y="253519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One of Snowflake's major advantages is its ability to combine structured and semi-structured data without requiring complex technologies like Hadoop or Hive.</a:t>
            </a:r>
            <a:endParaRPr lang="en-US" sz="1550" dirty="0"/>
          </a:p>
        </p:txBody>
      </p:sp>
      <p:sp>
        <p:nvSpPr>
          <p:cNvPr id="4" name="Shape 2"/>
          <p:cNvSpPr/>
          <p:nvPr/>
        </p:nvSpPr>
        <p:spPr>
          <a:xfrm>
            <a:off x="793790" y="3393519"/>
            <a:ext cx="4215289" cy="2459355"/>
          </a:xfrm>
          <a:prstGeom prst="roundRect">
            <a:avLst>
              <a:gd name="adj" fmla="val 4462"/>
            </a:avLst>
          </a:prstGeom>
          <a:solidFill>
            <a:srgbClr val="FFFFFF"/>
          </a:solidFill>
          <a:ln w="22860">
            <a:solidFill>
              <a:srgbClr val="437066"/>
            </a:solidFill>
            <a:prstDash val="solid"/>
          </a:ln>
        </p:spPr>
        <p:txBody>
          <a:bodyPr/>
          <a:lstStyle/>
          <a:p>
            <a:endParaRPr lang="en-IN"/>
          </a:p>
        </p:txBody>
      </p:sp>
      <p:sp>
        <p:nvSpPr>
          <p:cNvPr id="5" name="Shape 3"/>
          <p:cNvSpPr/>
          <p:nvPr/>
        </p:nvSpPr>
        <p:spPr>
          <a:xfrm>
            <a:off x="770930" y="3393519"/>
            <a:ext cx="91440" cy="2459355"/>
          </a:xfrm>
          <a:prstGeom prst="roundRect">
            <a:avLst>
              <a:gd name="adj" fmla="val 91163"/>
            </a:avLst>
          </a:prstGeom>
          <a:solidFill>
            <a:srgbClr val="437066"/>
          </a:solidFill>
          <a:ln/>
        </p:spPr>
        <p:txBody>
          <a:bodyPr/>
          <a:lstStyle/>
          <a:p>
            <a:endParaRPr lang="en-IN"/>
          </a:p>
        </p:txBody>
      </p:sp>
      <p:sp>
        <p:nvSpPr>
          <p:cNvPr id="6" name="Text 4"/>
          <p:cNvSpPr/>
          <p:nvPr/>
        </p:nvSpPr>
        <p:spPr>
          <a:xfrm>
            <a:off x="1083588" y="36147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Multiple Data Formats</a:t>
            </a:r>
            <a:endParaRPr lang="en-US" sz="1950" dirty="0"/>
          </a:p>
        </p:txBody>
      </p:sp>
      <p:sp>
        <p:nvSpPr>
          <p:cNvPr id="7" name="Text 5"/>
          <p:cNvSpPr/>
          <p:nvPr/>
        </p:nvSpPr>
        <p:spPr>
          <a:xfrm>
            <a:off x="1083588" y="4043958"/>
            <a:ext cx="3704273"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Supports ingestion of semi-structured data in various formats including JSON, Avro, ORC, Parquet, and XML using the VARIANT data type (with 16MB size limit).</a:t>
            </a:r>
            <a:endParaRPr lang="en-US" sz="1550" dirty="0"/>
          </a:p>
        </p:txBody>
      </p:sp>
      <p:sp>
        <p:nvSpPr>
          <p:cNvPr id="8" name="Shape 6"/>
          <p:cNvSpPr/>
          <p:nvPr/>
        </p:nvSpPr>
        <p:spPr>
          <a:xfrm>
            <a:off x="5207437" y="3393519"/>
            <a:ext cx="4215408" cy="2459355"/>
          </a:xfrm>
          <a:prstGeom prst="roundRect">
            <a:avLst>
              <a:gd name="adj" fmla="val 4462"/>
            </a:avLst>
          </a:prstGeom>
          <a:solidFill>
            <a:srgbClr val="FFFFFF"/>
          </a:solidFill>
          <a:ln w="22860">
            <a:solidFill>
              <a:srgbClr val="437066"/>
            </a:solidFill>
            <a:prstDash val="solid"/>
          </a:ln>
        </p:spPr>
        <p:txBody>
          <a:bodyPr/>
          <a:lstStyle/>
          <a:p>
            <a:endParaRPr lang="en-IN"/>
          </a:p>
        </p:txBody>
      </p:sp>
      <p:sp>
        <p:nvSpPr>
          <p:cNvPr id="9" name="Shape 7"/>
          <p:cNvSpPr/>
          <p:nvPr/>
        </p:nvSpPr>
        <p:spPr>
          <a:xfrm>
            <a:off x="5184577" y="3393519"/>
            <a:ext cx="91440" cy="2459355"/>
          </a:xfrm>
          <a:prstGeom prst="roundRect">
            <a:avLst>
              <a:gd name="adj" fmla="val 91163"/>
            </a:avLst>
          </a:prstGeom>
          <a:solidFill>
            <a:srgbClr val="437066"/>
          </a:solidFill>
          <a:ln/>
        </p:spPr>
        <p:txBody>
          <a:bodyPr/>
          <a:lstStyle/>
          <a:p>
            <a:endParaRPr lang="en-IN"/>
          </a:p>
        </p:txBody>
      </p:sp>
      <p:sp>
        <p:nvSpPr>
          <p:cNvPr id="10" name="Text 8"/>
          <p:cNvSpPr/>
          <p:nvPr/>
        </p:nvSpPr>
        <p:spPr>
          <a:xfrm>
            <a:off x="5497235" y="36147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Optimized Storage</a:t>
            </a:r>
            <a:endParaRPr lang="en-US" sz="1950" dirty="0"/>
          </a:p>
        </p:txBody>
      </p:sp>
      <p:sp>
        <p:nvSpPr>
          <p:cNvPr id="11" name="Text 9"/>
          <p:cNvSpPr/>
          <p:nvPr/>
        </p:nvSpPr>
        <p:spPr>
          <a:xfrm>
            <a:off x="5497235" y="4043958"/>
            <a:ext cx="3704392"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Extracts as much data as possible in columnar form and stores the rest as a single column, optimizing both storage and query performance.</a:t>
            </a:r>
            <a:endParaRPr lang="en-US" sz="1550" dirty="0"/>
          </a:p>
        </p:txBody>
      </p:sp>
      <p:sp>
        <p:nvSpPr>
          <p:cNvPr id="12" name="Shape 10"/>
          <p:cNvSpPr/>
          <p:nvPr/>
        </p:nvSpPr>
        <p:spPr>
          <a:xfrm>
            <a:off x="9621203" y="3393519"/>
            <a:ext cx="4215289" cy="2459355"/>
          </a:xfrm>
          <a:prstGeom prst="roundRect">
            <a:avLst>
              <a:gd name="adj" fmla="val 4462"/>
            </a:avLst>
          </a:prstGeom>
          <a:solidFill>
            <a:srgbClr val="FFFFFF"/>
          </a:solidFill>
          <a:ln w="22860">
            <a:solidFill>
              <a:srgbClr val="437066"/>
            </a:solidFill>
            <a:prstDash val="solid"/>
          </a:ln>
        </p:spPr>
        <p:txBody>
          <a:bodyPr/>
          <a:lstStyle/>
          <a:p>
            <a:endParaRPr lang="en-IN"/>
          </a:p>
        </p:txBody>
      </p:sp>
      <p:sp>
        <p:nvSpPr>
          <p:cNvPr id="13" name="Shape 11"/>
          <p:cNvSpPr/>
          <p:nvPr/>
        </p:nvSpPr>
        <p:spPr>
          <a:xfrm>
            <a:off x="9598343" y="3393519"/>
            <a:ext cx="91440" cy="2459355"/>
          </a:xfrm>
          <a:prstGeom prst="roundRect">
            <a:avLst>
              <a:gd name="adj" fmla="val 91163"/>
            </a:avLst>
          </a:prstGeom>
          <a:solidFill>
            <a:srgbClr val="437066"/>
          </a:solidFill>
          <a:ln/>
        </p:spPr>
        <p:txBody>
          <a:bodyPr/>
          <a:lstStyle/>
          <a:p>
            <a:endParaRPr lang="en-IN"/>
          </a:p>
        </p:txBody>
      </p:sp>
      <p:sp>
        <p:nvSpPr>
          <p:cNvPr id="14" name="Text 12"/>
          <p:cNvSpPr/>
          <p:nvPr/>
        </p:nvSpPr>
        <p:spPr>
          <a:xfrm>
            <a:off x="9911001" y="3614738"/>
            <a:ext cx="2580561"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Easy Data Manipulation</a:t>
            </a:r>
            <a:endParaRPr lang="en-US" sz="1950" dirty="0"/>
          </a:p>
        </p:txBody>
      </p:sp>
      <p:sp>
        <p:nvSpPr>
          <p:cNvPr id="15" name="Text 13"/>
          <p:cNvSpPr/>
          <p:nvPr/>
        </p:nvSpPr>
        <p:spPr>
          <a:xfrm>
            <a:off x="9911001" y="4043958"/>
            <a:ext cx="3704273"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Provides data functions to parse, extract, cast, and manipulate data, making it easy to flatten nested structures in semi-structured data.</a:t>
            </a:r>
            <a:endParaRPr lang="en-US" sz="1550" dirty="0"/>
          </a:p>
        </p:txBody>
      </p:sp>
      <p:sp>
        <p:nvSpPr>
          <p:cNvPr id="16" name="Text 14"/>
          <p:cNvSpPr/>
          <p:nvPr/>
        </p:nvSpPr>
        <p:spPr>
          <a:xfrm>
            <a:off x="793790" y="607611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This capability is particularly valuable for handling machine-generated data, sensor data, and information from mobile devices without requiring specialized big data expertise.</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50676"/>
            <a:ext cx="8379262"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Core Components of Data Warehouses</a:t>
            </a:r>
            <a:endParaRPr lang="en-US" sz="3900" dirty="0"/>
          </a:p>
        </p:txBody>
      </p:sp>
      <p:sp>
        <p:nvSpPr>
          <p:cNvPr id="3" name="Shape 1"/>
          <p:cNvSpPr/>
          <p:nvPr/>
        </p:nvSpPr>
        <p:spPr>
          <a:xfrm>
            <a:off x="793790" y="3567589"/>
            <a:ext cx="6422231" cy="2111335"/>
          </a:xfrm>
          <a:prstGeom prst="roundRect">
            <a:avLst>
              <a:gd name="adj" fmla="val 3948"/>
            </a:avLst>
          </a:prstGeom>
          <a:solidFill>
            <a:srgbClr val="437066"/>
          </a:solidFill>
          <a:ln w="7620">
            <a:solidFill>
              <a:srgbClr val="5C897F"/>
            </a:solidFill>
            <a:prstDash val="solid"/>
          </a:ln>
        </p:spPr>
        <p:txBody>
          <a:bodyPr/>
          <a:lstStyle/>
          <a:p>
            <a:endParaRPr lang="en-IN"/>
          </a:p>
        </p:txBody>
      </p:sp>
      <p:sp>
        <p:nvSpPr>
          <p:cNvPr id="4" name="Text 2"/>
          <p:cNvSpPr/>
          <p:nvPr/>
        </p:nvSpPr>
        <p:spPr>
          <a:xfrm>
            <a:off x="999768" y="3773567"/>
            <a:ext cx="3376612"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Database Warehouse Database</a:t>
            </a:r>
            <a:endParaRPr lang="en-US" sz="1950" dirty="0"/>
          </a:p>
        </p:txBody>
      </p:sp>
      <p:sp>
        <p:nvSpPr>
          <p:cNvPr id="5" name="Text 3"/>
          <p:cNvSpPr/>
          <p:nvPr/>
        </p:nvSpPr>
        <p:spPr>
          <a:xfrm>
            <a:off x="999768" y="4202787"/>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Forms an integral part of the system. Stores and provides access to corporate data. Cloud examples include Amazon Redshift and Azure SQL.</a:t>
            </a:r>
            <a:endParaRPr lang="en-US" sz="1550" dirty="0"/>
          </a:p>
        </p:txBody>
      </p:sp>
      <p:sp>
        <p:nvSpPr>
          <p:cNvPr id="6" name="Shape 4"/>
          <p:cNvSpPr/>
          <p:nvPr/>
        </p:nvSpPr>
        <p:spPr>
          <a:xfrm>
            <a:off x="7414379" y="3567589"/>
            <a:ext cx="6422231" cy="2111335"/>
          </a:xfrm>
          <a:prstGeom prst="roundRect">
            <a:avLst>
              <a:gd name="adj" fmla="val 3948"/>
            </a:avLst>
          </a:prstGeom>
          <a:solidFill>
            <a:srgbClr val="437066"/>
          </a:solidFill>
          <a:ln w="7620">
            <a:solidFill>
              <a:srgbClr val="5C897F"/>
            </a:solidFill>
            <a:prstDash val="solid"/>
          </a:ln>
        </p:spPr>
        <p:txBody>
          <a:bodyPr/>
          <a:lstStyle/>
          <a:p>
            <a:endParaRPr lang="en-IN"/>
          </a:p>
        </p:txBody>
      </p:sp>
      <p:sp>
        <p:nvSpPr>
          <p:cNvPr id="7" name="Text 5"/>
          <p:cNvSpPr/>
          <p:nvPr/>
        </p:nvSpPr>
        <p:spPr>
          <a:xfrm>
            <a:off x="7620357" y="377356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ETL Tools</a:t>
            </a:r>
            <a:endParaRPr lang="en-US" sz="1950" dirty="0"/>
          </a:p>
        </p:txBody>
      </p:sp>
      <p:sp>
        <p:nvSpPr>
          <p:cNvPr id="8" name="Text 6"/>
          <p:cNvSpPr/>
          <p:nvPr/>
        </p:nvSpPr>
        <p:spPr>
          <a:xfrm>
            <a:off x="7620357" y="4202787"/>
            <a:ext cx="6010275"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Extraction, Transform, and Load tools handle all activities associated with extracting data from multiple sources, converting it to readable format, and uploading to the Data Warehouse.</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9472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Snowflake's Three-Layer Architecture</a:t>
            </a:r>
            <a:endParaRPr lang="en-US" sz="3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33920"/>
            <a:ext cx="8141137"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Snowflake's Three-Layer Architecture</a:t>
            </a:r>
            <a:endParaRPr lang="en-US" sz="3900" dirty="0"/>
          </a:p>
        </p:txBody>
      </p:sp>
      <p:sp>
        <p:nvSpPr>
          <p:cNvPr id="3" name="Shape 1"/>
          <p:cNvSpPr/>
          <p:nvPr/>
        </p:nvSpPr>
        <p:spPr>
          <a:xfrm>
            <a:off x="793790" y="3446145"/>
            <a:ext cx="4215289" cy="198358"/>
          </a:xfrm>
          <a:prstGeom prst="roundRect">
            <a:avLst>
              <a:gd name="adj" fmla="val 42025"/>
            </a:avLst>
          </a:prstGeom>
          <a:solidFill>
            <a:srgbClr val="DFECE9"/>
          </a:solidFill>
          <a:ln w="7620">
            <a:solidFill>
              <a:srgbClr val="C5D2CF"/>
            </a:solidFill>
            <a:prstDash val="solid"/>
          </a:ln>
        </p:spPr>
        <p:txBody>
          <a:bodyPr/>
          <a:lstStyle/>
          <a:p>
            <a:endParaRPr lang="en-IN"/>
          </a:p>
        </p:txBody>
      </p:sp>
      <p:sp>
        <p:nvSpPr>
          <p:cNvPr id="4" name="Text 2"/>
          <p:cNvSpPr/>
          <p:nvPr/>
        </p:nvSpPr>
        <p:spPr>
          <a:xfrm>
            <a:off x="992148" y="3842861"/>
            <a:ext cx="2587228"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Database Storage Layer</a:t>
            </a:r>
            <a:endParaRPr lang="en-US" sz="1950" dirty="0"/>
          </a:p>
        </p:txBody>
      </p:sp>
      <p:sp>
        <p:nvSpPr>
          <p:cNvPr id="5" name="Text 3"/>
          <p:cNvSpPr/>
          <p:nvPr/>
        </p:nvSpPr>
        <p:spPr>
          <a:xfrm>
            <a:off x="992148" y="4272082"/>
            <a:ext cx="3818573"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Reorganizes loaded data into columnar, compressed, and optimized format. The optimized data is stored in cloud storage, providing a shared repository accessible to all compute nodes.</a:t>
            </a:r>
            <a:endParaRPr lang="en-US" sz="1550" dirty="0"/>
          </a:p>
        </p:txBody>
      </p:sp>
      <p:sp>
        <p:nvSpPr>
          <p:cNvPr id="6" name="Shape 4"/>
          <p:cNvSpPr/>
          <p:nvPr/>
        </p:nvSpPr>
        <p:spPr>
          <a:xfrm>
            <a:off x="5207437" y="3148489"/>
            <a:ext cx="4215408" cy="198358"/>
          </a:xfrm>
          <a:prstGeom prst="roundRect">
            <a:avLst>
              <a:gd name="adj" fmla="val 42025"/>
            </a:avLst>
          </a:prstGeom>
          <a:solidFill>
            <a:srgbClr val="DFECE9"/>
          </a:solidFill>
          <a:ln w="7620">
            <a:solidFill>
              <a:srgbClr val="C5D2CF"/>
            </a:solidFill>
            <a:prstDash val="solid"/>
          </a:ln>
        </p:spPr>
        <p:txBody>
          <a:bodyPr/>
          <a:lstStyle/>
          <a:p>
            <a:endParaRPr lang="en-IN"/>
          </a:p>
        </p:txBody>
      </p:sp>
      <p:sp>
        <p:nvSpPr>
          <p:cNvPr id="7" name="Text 5"/>
          <p:cNvSpPr/>
          <p:nvPr/>
        </p:nvSpPr>
        <p:spPr>
          <a:xfrm>
            <a:off x="5405795" y="3545205"/>
            <a:ext cx="2558296"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Query Processing Layer</a:t>
            </a:r>
            <a:endParaRPr lang="en-US" sz="1950" dirty="0"/>
          </a:p>
        </p:txBody>
      </p:sp>
      <p:sp>
        <p:nvSpPr>
          <p:cNvPr id="8" name="Text 6"/>
          <p:cNvSpPr/>
          <p:nvPr/>
        </p:nvSpPr>
        <p:spPr>
          <a:xfrm>
            <a:off x="5405795" y="3974425"/>
            <a:ext cx="3818692" cy="222277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Executes queries using virtual warehouses. These are independent MPP compute clusters comprised of multiple compute nodes allocated from cloud providers. Performance is independent as warehouses don't share compute resources.</a:t>
            </a:r>
            <a:endParaRPr lang="en-US" sz="1550" dirty="0"/>
          </a:p>
        </p:txBody>
      </p:sp>
      <p:sp>
        <p:nvSpPr>
          <p:cNvPr id="9" name="Shape 7"/>
          <p:cNvSpPr/>
          <p:nvPr/>
        </p:nvSpPr>
        <p:spPr>
          <a:xfrm>
            <a:off x="9621203" y="2850833"/>
            <a:ext cx="4215289" cy="198358"/>
          </a:xfrm>
          <a:prstGeom prst="roundRect">
            <a:avLst>
              <a:gd name="adj" fmla="val 42025"/>
            </a:avLst>
          </a:prstGeom>
          <a:solidFill>
            <a:srgbClr val="DFECE9"/>
          </a:solidFill>
          <a:ln w="7620">
            <a:solidFill>
              <a:srgbClr val="C5D2CF"/>
            </a:solidFill>
            <a:prstDash val="solid"/>
          </a:ln>
        </p:spPr>
        <p:txBody>
          <a:bodyPr/>
          <a:lstStyle/>
          <a:p>
            <a:endParaRPr lang="en-IN"/>
          </a:p>
        </p:txBody>
      </p:sp>
      <p:sp>
        <p:nvSpPr>
          <p:cNvPr id="10" name="Text 8"/>
          <p:cNvSpPr/>
          <p:nvPr/>
        </p:nvSpPr>
        <p:spPr>
          <a:xfrm>
            <a:off x="9819561" y="324754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Cloud Services Layer</a:t>
            </a:r>
            <a:endParaRPr lang="en-US" sz="1950" dirty="0"/>
          </a:p>
        </p:txBody>
      </p:sp>
      <p:sp>
        <p:nvSpPr>
          <p:cNvPr id="11" name="Text 9"/>
          <p:cNvSpPr/>
          <p:nvPr/>
        </p:nvSpPr>
        <p:spPr>
          <a:xfrm>
            <a:off x="9819561" y="3676769"/>
            <a:ext cx="3818573"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Provides administration and management services including access control, authentication, metadata management, infrastructure management, query parsing, optimization, and more.</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84759"/>
            <a:ext cx="7548205"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Traditional Database Architectures</a:t>
            </a:r>
            <a:endParaRPr lang="en-US" sz="3900" dirty="0"/>
          </a:p>
        </p:txBody>
      </p:sp>
      <p:sp>
        <p:nvSpPr>
          <p:cNvPr id="4" name="Text 1"/>
          <p:cNvSpPr/>
          <p:nvPr/>
        </p:nvSpPr>
        <p:spPr>
          <a:xfrm>
            <a:off x="793790" y="3000851"/>
            <a:ext cx="3295888" cy="372070"/>
          </a:xfrm>
          <a:prstGeom prst="rect">
            <a:avLst/>
          </a:prstGeom>
          <a:noFill/>
          <a:ln/>
        </p:spPr>
        <p:txBody>
          <a:bodyPr wrap="none" lIns="0" tIns="0" rIns="0" bIns="0" rtlCol="0" anchor="t"/>
          <a:lstStyle/>
          <a:p>
            <a:pPr marL="0" indent="0" algn="l">
              <a:lnSpc>
                <a:spcPts val="2900"/>
              </a:lnSpc>
              <a:buNone/>
            </a:pPr>
            <a:r>
              <a:rPr lang="en-US" sz="2300" dirty="0">
                <a:solidFill>
                  <a:srgbClr val="437066"/>
                </a:solidFill>
                <a:latin typeface="Kanit Light" pitchFamily="34" charset="0"/>
                <a:ea typeface="Kanit Light" pitchFamily="34" charset="-122"/>
                <a:cs typeface="Kanit Light" pitchFamily="34" charset="-120"/>
              </a:rPr>
              <a:t>Shared-Disk Architecture</a:t>
            </a:r>
            <a:endParaRPr lang="en-US" sz="2300" dirty="0"/>
          </a:p>
        </p:txBody>
      </p:sp>
      <p:sp>
        <p:nvSpPr>
          <p:cNvPr id="5" name="Text 2"/>
          <p:cNvSpPr/>
          <p:nvPr/>
        </p:nvSpPr>
        <p:spPr>
          <a:xfrm>
            <a:off x="793790" y="3571280"/>
            <a:ext cx="3536156" cy="222277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Used on standard websites, this architecture has a single storage layer accessible to all cluster nodes. Multiple cluster nodes with CPU and Memory (but without disk storage) connect to the central storage layer for data processing.</a:t>
            </a:r>
            <a:endParaRPr lang="en-US" sz="1550" dirty="0"/>
          </a:p>
        </p:txBody>
      </p:sp>
      <p:sp>
        <p:nvSpPr>
          <p:cNvPr id="6" name="Text 3"/>
          <p:cNvSpPr/>
          <p:nvPr/>
        </p:nvSpPr>
        <p:spPr>
          <a:xfrm>
            <a:off x="4821674" y="3000851"/>
            <a:ext cx="3536156" cy="744141"/>
          </a:xfrm>
          <a:prstGeom prst="rect">
            <a:avLst/>
          </a:prstGeom>
          <a:noFill/>
          <a:ln/>
        </p:spPr>
        <p:txBody>
          <a:bodyPr wrap="square" lIns="0" tIns="0" rIns="0" bIns="0" rtlCol="0" anchor="t"/>
          <a:lstStyle/>
          <a:p>
            <a:pPr marL="0" indent="0" algn="l">
              <a:lnSpc>
                <a:spcPts val="2900"/>
              </a:lnSpc>
              <a:buNone/>
            </a:pPr>
            <a:r>
              <a:rPr lang="en-US" sz="2300" dirty="0">
                <a:solidFill>
                  <a:srgbClr val="437066"/>
                </a:solidFill>
                <a:latin typeface="Kanit Light" pitchFamily="34" charset="0"/>
                <a:ea typeface="Kanit Light" pitchFamily="34" charset="-122"/>
                <a:cs typeface="Kanit Light" pitchFamily="34" charset="-120"/>
              </a:rPr>
              <a:t>Shared-Nothing Architecture</a:t>
            </a:r>
            <a:endParaRPr lang="en-US" sz="2300" dirty="0"/>
          </a:p>
        </p:txBody>
      </p:sp>
      <p:sp>
        <p:nvSpPr>
          <p:cNvPr id="7" name="Text 4"/>
          <p:cNvSpPr/>
          <p:nvPr/>
        </p:nvSpPr>
        <p:spPr>
          <a:xfrm>
            <a:off x="4821674" y="3943350"/>
            <a:ext cx="3536156" cy="222277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In contrast to Shared-Disk, this architecture distributes cluster nodes with their own disk storage, CPU, and Memory. The advantage is that data can be categorized and stored across all cluster nodes as each has its own disk storage.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24796"/>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Day 1 Agenda</a:t>
            </a:r>
            <a:endParaRPr lang="en-US" sz="3900" dirty="0"/>
          </a:p>
        </p:txBody>
      </p:sp>
      <p:pic>
        <p:nvPicPr>
          <p:cNvPr id="3" name="Image 0" descr="preencoded.png"/>
          <p:cNvPicPr>
            <a:picLocks noChangeAspect="1"/>
          </p:cNvPicPr>
          <p:nvPr/>
        </p:nvPicPr>
        <p:blipFill>
          <a:blip r:embed="rId3"/>
          <a:stretch>
            <a:fillRect/>
          </a:stretch>
        </p:blipFill>
        <p:spPr>
          <a:xfrm>
            <a:off x="793790" y="2241709"/>
            <a:ext cx="992267" cy="1190744"/>
          </a:xfrm>
          <a:prstGeom prst="rect">
            <a:avLst/>
          </a:prstGeom>
        </p:spPr>
      </p:pic>
      <p:sp>
        <p:nvSpPr>
          <p:cNvPr id="4" name="Text 1"/>
          <p:cNvSpPr/>
          <p:nvPr/>
        </p:nvSpPr>
        <p:spPr>
          <a:xfrm>
            <a:off x="1984415" y="2440067"/>
            <a:ext cx="2799517"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Introduction to Snowflake</a:t>
            </a:r>
            <a:endParaRPr lang="en-US" sz="1950" dirty="0"/>
          </a:p>
        </p:txBody>
      </p:sp>
      <p:sp>
        <p:nvSpPr>
          <p:cNvPr id="5" name="Text 2"/>
          <p:cNvSpPr/>
          <p:nvPr/>
        </p:nvSpPr>
        <p:spPr>
          <a:xfrm>
            <a:off x="1984415" y="2869287"/>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Platform overview, key features, and cloud provider options</a:t>
            </a:r>
            <a:endParaRPr lang="en-US" sz="1550" dirty="0"/>
          </a:p>
        </p:txBody>
      </p:sp>
      <p:pic>
        <p:nvPicPr>
          <p:cNvPr id="6" name="Image 1" descr="preencoded.png"/>
          <p:cNvPicPr>
            <a:picLocks noChangeAspect="1"/>
          </p:cNvPicPr>
          <p:nvPr/>
        </p:nvPicPr>
        <p:blipFill>
          <a:blip r:embed="rId4"/>
          <a:stretch>
            <a:fillRect/>
          </a:stretch>
        </p:blipFill>
        <p:spPr>
          <a:xfrm>
            <a:off x="793790" y="3432453"/>
            <a:ext cx="992267" cy="1190744"/>
          </a:xfrm>
          <a:prstGeom prst="rect">
            <a:avLst/>
          </a:prstGeom>
        </p:spPr>
      </p:pic>
      <p:sp>
        <p:nvSpPr>
          <p:cNvPr id="7" name="Text 3"/>
          <p:cNvSpPr/>
          <p:nvPr/>
        </p:nvSpPr>
        <p:spPr>
          <a:xfrm>
            <a:off x="1984415" y="3630811"/>
            <a:ext cx="2516029"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Snowflake Architecture</a:t>
            </a:r>
            <a:endParaRPr lang="en-US" sz="1950" dirty="0"/>
          </a:p>
        </p:txBody>
      </p:sp>
      <p:sp>
        <p:nvSpPr>
          <p:cNvPr id="8" name="Text 4"/>
          <p:cNvSpPr/>
          <p:nvPr/>
        </p:nvSpPr>
        <p:spPr>
          <a:xfrm>
            <a:off x="1984415" y="4060031"/>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Multi-cluster shared data design and separation of compute and storage</a:t>
            </a:r>
            <a:endParaRPr lang="en-US" sz="1550" dirty="0"/>
          </a:p>
        </p:txBody>
      </p:sp>
      <p:pic>
        <p:nvPicPr>
          <p:cNvPr id="9" name="Image 2" descr="preencoded.png"/>
          <p:cNvPicPr>
            <a:picLocks noChangeAspect="1"/>
          </p:cNvPicPr>
          <p:nvPr/>
        </p:nvPicPr>
        <p:blipFill>
          <a:blip r:embed="rId5"/>
          <a:stretch>
            <a:fillRect/>
          </a:stretch>
        </p:blipFill>
        <p:spPr>
          <a:xfrm>
            <a:off x="793790" y="4623197"/>
            <a:ext cx="992267" cy="1190744"/>
          </a:xfrm>
          <a:prstGeom prst="rect">
            <a:avLst/>
          </a:prstGeom>
        </p:spPr>
      </p:pic>
      <p:sp>
        <p:nvSpPr>
          <p:cNvPr id="10" name="Text 5"/>
          <p:cNvSpPr/>
          <p:nvPr/>
        </p:nvSpPr>
        <p:spPr>
          <a:xfrm>
            <a:off x="1984415" y="4821555"/>
            <a:ext cx="3295293"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Virtual Warehouses &amp; Services</a:t>
            </a:r>
            <a:endParaRPr lang="en-US" sz="1950" dirty="0"/>
          </a:p>
        </p:txBody>
      </p:sp>
      <p:sp>
        <p:nvSpPr>
          <p:cNvPr id="11" name="Text 6"/>
          <p:cNvSpPr/>
          <p:nvPr/>
        </p:nvSpPr>
        <p:spPr>
          <a:xfrm>
            <a:off x="1984415" y="5250775"/>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Understanding compute resources and the services layer</a:t>
            </a:r>
            <a:endParaRPr lang="en-US" sz="1550" dirty="0"/>
          </a:p>
        </p:txBody>
      </p:sp>
      <p:pic>
        <p:nvPicPr>
          <p:cNvPr id="12" name="Image 3" descr="preencoded.png"/>
          <p:cNvPicPr>
            <a:picLocks noChangeAspect="1"/>
          </p:cNvPicPr>
          <p:nvPr/>
        </p:nvPicPr>
        <p:blipFill>
          <a:blip r:embed="rId6"/>
          <a:stretch>
            <a:fillRect/>
          </a:stretch>
        </p:blipFill>
        <p:spPr>
          <a:xfrm>
            <a:off x="793790" y="5813941"/>
            <a:ext cx="992267" cy="1190744"/>
          </a:xfrm>
          <a:prstGeom prst="rect">
            <a:avLst/>
          </a:prstGeom>
        </p:spPr>
      </p:pic>
      <p:sp>
        <p:nvSpPr>
          <p:cNvPr id="13" name="Text 7"/>
          <p:cNvSpPr/>
          <p:nvPr/>
        </p:nvSpPr>
        <p:spPr>
          <a:xfrm>
            <a:off x="1984415" y="6012299"/>
            <a:ext cx="3545086"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Implementation &amp; Best Practices</a:t>
            </a:r>
            <a:endParaRPr lang="en-US" sz="1950" dirty="0"/>
          </a:p>
        </p:txBody>
      </p:sp>
      <p:sp>
        <p:nvSpPr>
          <p:cNvPr id="14" name="Text 8"/>
          <p:cNvSpPr/>
          <p:nvPr/>
        </p:nvSpPr>
        <p:spPr>
          <a:xfrm>
            <a:off x="1984415" y="6441519"/>
            <a:ext cx="1185219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Setting up for success and optimizing your Snowflake environment</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65853"/>
            <a:ext cx="5639157"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Snowflake's Storage Layer</a:t>
            </a:r>
            <a:endParaRPr lang="en-US" sz="3900" dirty="0"/>
          </a:p>
        </p:txBody>
      </p:sp>
      <p:sp>
        <p:nvSpPr>
          <p:cNvPr id="3" name="Text 1"/>
          <p:cNvSpPr/>
          <p:nvPr/>
        </p:nvSpPr>
        <p:spPr>
          <a:xfrm>
            <a:off x="793790" y="298358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The foundation of Snowflake's hybrid architecture:</a:t>
            </a:r>
            <a:endParaRPr lang="en-US" sz="1550" dirty="0"/>
          </a:p>
        </p:txBody>
      </p:sp>
      <p:sp>
        <p:nvSpPr>
          <p:cNvPr id="4" name="Text 2"/>
          <p:cNvSpPr/>
          <p:nvPr/>
        </p:nvSpPr>
        <p:spPr>
          <a:xfrm>
            <a:off x="793790" y="3524369"/>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Organizes data into many smaller compartments that are internalized and compressed</a:t>
            </a:r>
            <a:endParaRPr lang="en-US" sz="1550" dirty="0"/>
          </a:p>
        </p:txBody>
      </p:sp>
      <p:sp>
        <p:nvSpPr>
          <p:cNvPr id="5" name="Text 3"/>
          <p:cNvSpPr/>
          <p:nvPr/>
        </p:nvSpPr>
        <p:spPr>
          <a:xfrm>
            <a:off x="793790" y="3911322"/>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Uses columnar format for efficient storage</a:t>
            </a:r>
            <a:endParaRPr lang="en-US" sz="1550" dirty="0"/>
          </a:p>
        </p:txBody>
      </p:sp>
      <p:sp>
        <p:nvSpPr>
          <p:cNvPr id="6" name="Text 4"/>
          <p:cNvSpPr/>
          <p:nvPr/>
        </p:nvSpPr>
        <p:spPr>
          <a:xfrm>
            <a:off x="793790" y="4298275"/>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Data is stored in cloud storage, acting as a shared disk model for ease of data management</a:t>
            </a:r>
            <a:endParaRPr lang="en-US" sz="1550" dirty="0"/>
          </a:p>
        </p:txBody>
      </p:sp>
      <p:sp>
        <p:nvSpPr>
          <p:cNvPr id="7" name="Text 5"/>
          <p:cNvSpPr/>
          <p:nvPr/>
        </p:nvSpPr>
        <p:spPr>
          <a:xfrm>
            <a:off x="793790" y="4685228"/>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Users don't have to worry about data distribution across multiple nodes</a:t>
            </a:r>
            <a:endParaRPr lang="en-US" sz="1550" dirty="0"/>
          </a:p>
        </p:txBody>
      </p:sp>
      <p:sp>
        <p:nvSpPr>
          <p:cNvPr id="8" name="Text 6"/>
          <p:cNvSpPr/>
          <p:nvPr/>
        </p:nvSpPr>
        <p:spPr>
          <a:xfrm>
            <a:off x="793790" y="5072182"/>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Computation nodes connect to the storage layer to download data for query processing</a:t>
            </a:r>
            <a:endParaRPr lang="en-US" sz="1550" dirty="0"/>
          </a:p>
        </p:txBody>
      </p:sp>
      <p:sp>
        <p:nvSpPr>
          <p:cNvPr id="9" name="Text 7"/>
          <p:cNvSpPr/>
          <p:nvPr/>
        </p:nvSpPr>
        <p:spPr>
          <a:xfrm>
            <a:off x="793790" y="5459135"/>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Storage layer is independent - you only pay for the monthly storage amount used</a:t>
            </a:r>
            <a:endParaRPr lang="en-US" sz="1550" dirty="0"/>
          </a:p>
        </p:txBody>
      </p:sp>
      <p:sp>
        <p:nvSpPr>
          <p:cNvPr id="10" name="Text 8"/>
          <p:cNvSpPr/>
          <p:nvPr/>
        </p:nvSpPr>
        <p:spPr>
          <a:xfrm>
            <a:off x="793790" y="5846088"/>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Storage is expandable and charged per monthly TB usage</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65045"/>
            <a:ext cx="5971580"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Snowflake's Compute Layer</a:t>
            </a:r>
            <a:endParaRPr lang="en-US" sz="3900" dirty="0"/>
          </a:p>
        </p:txBody>
      </p:sp>
      <p:sp>
        <p:nvSpPr>
          <p:cNvPr id="3" name="Text 1"/>
          <p:cNvSpPr/>
          <p:nvPr/>
        </p:nvSpPr>
        <p:spPr>
          <a:xfrm>
            <a:off x="793790" y="328195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uses "Virtual Warehouses" to process queries, separating query processing from disk storage:</a:t>
            </a:r>
            <a:endParaRPr lang="en-US" sz="1550" dirty="0"/>
          </a:p>
        </p:txBody>
      </p:sp>
      <p:sp>
        <p:nvSpPr>
          <p:cNvPr id="4" name="Shape 2"/>
          <p:cNvSpPr/>
          <p:nvPr/>
        </p:nvSpPr>
        <p:spPr>
          <a:xfrm>
            <a:off x="793790" y="3822740"/>
            <a:ext cx="6422231" cy="2141815"/>
          </a:xfrm>
          <a:prstGeom prst="roundRect">
            <a:avLst>
              <a:gd name="adj" fmla="val 5123"/>
            </a:avLst>
          </a:prstGeom>
          <a:solidFill>
            <a:srgbClr val="FFFFFF"/>
          </a:solidFill>
          <a:ln w="22860">
            <a:solidFill>
              <a:srgbClr val="437066"/>
            </a:solidFill>
            <a:prstDash val="solid"/>
          </a:ln>
        </p:spPr>
        <p:txBody>
          <a:bodyPr/>
          <a:lstStyle/>
          <a:p>
            <a:endParaRPr lang="en-IN"/>
          </a:p>
        </p:txBody>
      </p:sp>
      <p:sp>
        <p:nvSpPr>
          <p:cNvPr id="5" name="Shape 3"/>
          <p:cNvSpPr/>
          <p:nvPr/>
        </p:nvSpPr>
        <p:spPr>
          <a:xfrm>
            <a:off x="770930" y="3822740"/>
            <a:ext cx="91440" cy="2141815"/>
          </a:xfrm>
          <a:prstGeom prst="roundRect">
            <a:avLst>
              <a:gd name="adj" fmla="val 91163"/>
            </a:avLst>
          </a:prstGeom>
          <a:solidFill>
            <a:srgbClr val="437066"/>
          </a:solidFill>
          <a:ln/>
        </p:spPr>
        <p:txBody>
          <a:bodyPr/>
          <a:lstStyle/>
          <a:p>
            <a:endParaRPr lang="en-IN"/>
          </a:p>
        </p:txBody>
      </p:sp>
      <p:sp>
        <p:nvSpPr>
          <p:cNvPr id="6" name="Text 4"/>
          <p:cNvSpPr/>
          <p:nvPr/>
        </p:nvSpPr>
        <p:spPr>
          <a:xfrm>
            <a:off x="1083588" y="4043958"/>
            <a:ext cx="3062168"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Virtual Warehouse Structure</a:t>
            </a:r>
            <a:endParaRPr lang="en-US" sz="1950" dirty="0"/>
          </a:p>
        </p:txBody>
      </p:sp>
      <p:sp>
        <p:nvSpPr>
          <p:cNvPr id="7" name="Text 5"/>
          <p:cNvSpPr/>
          <p:nvPr/>
        </p:nvSpPr>
        <p:spPr>
          <a:xfrm>
            <a:off x="1083588" y="4473178"/>
            <a:ext cx="5911215"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MPP clusters include multiple nodes with CPU and Memory provided in the cloud. Multiple Virtual Warehouses can be created for various workloads. Each warehouse operates independently on the shared storage layer.</a:t>
            </a:r>
            <a:endParaRPr lang="en-US" sz="1550" dirty="0"/>
          </a:p>
        </p:txBody>
      </p:sp>
      <p:sp>
        <p:nvSpPr>
          <p:cNvPr id="8" name="Shape 6"/>
          <p:cNvSpPr/>
          <p:nvPr/>
        </p:nvSpPr>
        <p:spPr>
          <a:xfrm>
            <a:off x="7414379" y="3822740"/>
            <a:ext cx="6422231" cy="2141815"/>
          </a:xfrm>
          <a:prstGeom prst="roundRect">
            <a:avLst>
              <a:gd name="adj" fmla="val 5123"/>
            </a:avLst>
          </a:prstGeom>
          <a:solidFill>
            <a:srgbClr val="FFFFFF"/>
          </a:solidFill>
          <a:ln w="22860">
            <a:solidFill>
              <a:srgbClr val="437066"/>
            </a:solidFill>
            <a:prstDash val="solid"/>
          </a:ln>
        </p:spPr>
        <p:txBody>
          <a:bodyPr/>
          <a:lstStyle/>
          <a:p>
            <a:endParaRPr lang="en-IN"/>
          </a:p>
        </p:txBody>
      </p:sp>
      <p:sp>
        <p:nvSpPr>
          <p:cNvPr id="9" name="Shape 7"/>
          <p:cNvSpPr/>
          <p:nvPr/>
        </p:nvSpPr>
        <p:spPr>
          <a:xfrm>
            <a:off x="7391519" y="3822740"/>
            <a:ext cx="91440" cy="2141815"/>
          </a:xfrm>
          <a:prstGeom prst="roundRect">
            <a:avLst>
              <a:gd name="adj" fmla="val 91163"/>
            </a:avLst>
          </a:prstGeom>
          <a:solidFill>
            <a:srgbClr val="437066"/>
          </a:solidFill>
          <a:ln/>
        </p:spPr>
        <p:txBody>
          <a:bodyPr/>
          <a:lstStyle/>
          <a:p>
            <a:endParaRPr lang="en-IN"/>
          </a:p>
        </p:txBody>
      </p:sp>
      <p:sp>
        <p:nvSpPr>
          <p:cNvPr id="10" name="Text 8"/>
          <p:cNvSpPr/>
          <p:nvPr/>
        </p:nvSpPr>
        <p:spPr>
          <a:xfrm>
            <a:off x="7704177" y="4043958"/>
            <a:ext cx="2529483"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Independent Operation</a:t>
            </a:r>
            <a:endParaRPr lang="en-US" sz="1950" dirty="0"/>
          </a:p>
        </p:txBody>
      </p:sp>
      <p:sp>
        <p:nvSpPr>
          <p:cNvPr id="11" name="Text 9"/>
          <p:cNvSpPr/>
          <p:nvPr/>
        </p:nvSpPr>
        <p:spPr>
          <a:xfrm>
            <a:off x="7704177" y="4473178"/>
            <a:ext cx="5911215"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Each Virtual Warehouse has its own independent compute collection and does not interact with other warehouses, ensuring consistent performance regardless of overall system load.</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22978"/>
            <a:ext cx="7164229"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Snowflake's Cloud Services Layer</a:t>
            </a:r>
            <a:endParaRPr lang="en-US" sz="3900" dirty="0"/>
          </a:p>
        </p:txBody>
      </p:sp>
      <p:sp>
        <p:nvSpPr>
          <p:cNvPr id="3" name="Text 1"/>
          <p:cNvSpPr/>
          <p:nvPr/>
        </p:nvSpPr>
        <p:spPr>
          <a:xfrm>
            <a:off x="793790" y="2939891"/>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All functions such as authentication, security, metadata management, and query integration occur in this layer:</a:t>
            </a:r>
            <a:endParaRPr lang="en-US" sz="1550" dirty="0"/>
          </a:p>
        </p:txBody>
      </p:sp>
      <p:sp>
        <p:nvSpPr>
          <p:cNvPr id="4" name="Shape 2"/>
          <p:cNvSpPr/>
          <p:nvPr/>
        </p:nvSpPr>
        <p:spPr>
          <a:xfrm>
            <a:off x="793790" y="3778329"/>
            <a:ext cx="4215289" cy="1669971"/>
          </a:xfrm>
          <a:prstGeom prst="roundRect">
            <a:avLst>
              <a:gd name="adj" fmla="val 6571"/>
            </a:avLst>
          </a:prstGeom>
          <a:solidFill>
            <a:srgbClr val="FFFFFF"/>
          </a:solidFill>
          <a:ln/>
        </p:spPr>
        <p:txBody>
          <a:bodyPr/>
          <a:lstStyle/>
          <a:p>
            <a:endParaRPr lang="en-IN"/>
          </a:p>
        </p:txBody>
      </p:sp>
      <p:sp>
        <p:nvSpPr>
          <p:cNvPr id="5" name="Shape 3"/>
          <p:cNvSpPr/>
          <p:nvPr/>
        </p:nvSpPr>
        <p:spPr>
          <a:xfrm>
            <a:off x="793790" y="3755469"/>
            <a:ext cx="4215289" cy="91440"/>
          </a:xfrm>
          <a:prstGeom prst="roundRect">
            <a:avLst>
              <a:gd name="adj" fmla="val 91163"/>
            </a:avLst>
          </a:prstGeom>
          <a:solidFill>
            <a:srgbClr val="437066"/>
          </a:solidFill>
          <a:ln/>
        </p:spPr>
        <p:txBody>
          <a:bodyPr/>
          <a:lstStyle/>
          <a:p>
            <a:endParaRPr lang="en-IN"/>
          </a:p>
        </p:txBody>
      </p:sp>
      <p:sp>
        <p:nvSpPr>
          <p:cNvPr id="6" name="Shape 4"/>
          <p:cNvSpPr/>
          <p:nvPr/>
        </p:nvSpPr>
        <p:spPr>
          <a:xfrm>
            <a:off x="2603778" y="3480673"/>
            <a:ext cx="595313" cy="595313"/>
          </a:xfrm>
          <a:prstGeom prst="roundRect">
            <a:avLst>
              <a:gd name="adj" fmla="val 153600"/>
            </a:avLst>
          </a:prstGeom>
          <a:solidFill>
            <a:srgbClr val="437066"/>
          </a:solidFill>
          <a:ln/>
        </p:spPr>
        <p:txBody>
          <a:bodyPr/>
          <a:lstStyle/>
          <a:p>
            <a:endParaRPr lang="en-IN"/>
          </a:p>
        </p:txBody>
      </p:sp>
      <p:sp>
        <p:nvSpPr>
          <p:cNvPr id="7" name="Text 5"/>
          <p:cNvSpPr/>
          <p:nvPr/>
        </p:nvSpPr>
        <p:spPr>
          <a:xfrm>
            <a:off x="2782372" y="3629501"/>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1</a:t>
            </a:r>
            <a:endParaRPr lang="en-US" sz="1850" dirty="0"/>
          </a:p>
        </p:txBody>
      </p:sp>
      <p:sp>
        <p:nvSpPr>
          <p:cNvPr id="8" name="Text 6"/>
          <p:cNvSpPr/>
          <p:nvPr/>
        </p:nvSpPr>
        <p:spPr>
          <a:xfrm>
            <a:off x="1015008" y="4274463"/>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All access requests must go through this layer for authentication and security</a:t>
            </a:r>
            <a:endParaRPr lang="en-US" sz="1550" dirty="0"/>
          </a:p>
        </p:txBody>
      </p:sp>
      <p:sp>
        <p:nvSpPr>
          <p:cNvPr id="9" name="Shape 7"/>
          <p:cNvSpPr/>
          <p:nvPr/>
        </p:nvSpPr>
        <p:spPr>
          <a:xfrm>
            <a:off x="5207437" y="3778329"/>
            <a:ext cx="4215408" cy="1669971"/>
          </a:xfrm>
          <a:prstGeom prst="roundRect">
            <a:avLst>
              <a:gd name="adj" fmla="val 6571"/>
            </a:avLst>
          </a:prstGeom>
          <a:solidFill>
            <a:srgbClr val="FFFFFF"/>
          </a:solidFill>
          <a:ln/>
        </p:spPr>
        <p:txBody>
          <a:bodyPr/>
          <a:lstStyle/>
          <a:p>
            <a:endParaRPr lang="en-IN"/>
          </a:p>
        </p:txBody>
      </p:sp>
      <p:sp>
        <p:nvSpPr>
          <p:cNvPr id="10" name="Shape 8"/>
          <p:cNvSpPr/>
          <p:nvPr/>
        </p:nvSpPr>
        <p:spPr>
          <a:xfrm>
            <a:off x="5207437" y="3755469"/>
            <a:ext cx="4215408" cy="91440"/>
          </a:xfrm>
          <a:prstGeom prst="roundRect">
            <a:avLst>
              <a:gd name="adj" fmla="val 91163"/>
            </a:avLst>
          </a:prstGeom>
          <a:solidFill>
            <a:srgbClr val="437066"/>
          </a:solidFill>
          <a:ln/>
        </p:spPr>
        <p:txBody>
          <a:bodyPr/>
          <a:lstStyle/>
          <a:p>
            <a:endParaRPr lang="en-IN"/>
          </a:p>
        </p:txBody>
      </p:sp>
      <p:sp>
        <p:nvSpPr>
          <p:cNvPr id="11" name="Shape 9"/>
          <p:cNvSpPr/>
          <p:nvPr/>
        </p:nvSpPr>
        <p:spPr>
          <a:xfrm>
            <a:off x="7017425" y="3480673"/>
            <a:ext cx="595313" cy="595313"/>
          </a:xfrm>
          <a:prstGeom prst="roundRect">
            <a:avLst>
              <a:gd name="adj" fmla="val 153600"/>
            </a:avLst>
          </a:prstGeom>
          <a:solidFill>
            <a:srgbClr val="437066"/>
          </a:solidFill>
          <a:ln/>
        </p:spPr>
        <p:txBody>
          <a:bodyPr/>
          <a:lstStyle/>
          <a:p>
            <a:endParaRPr lang="en-IN"/>
          </a:p>
        </p:txBody>
      </p:sp>
      <p:sp>
        <p:nvSpPr>
          <p:cNvPr id="12" name="Text 10"/>
          <p:cNvSpPr/>
          <p:nvPr/>
        </p:nvSpPr>
        <p:spPr>
          <a:xfrm>
            <a:off x="7196018" y="3629501"/>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2</a:t>
            </a:r>
            <a:endParaRPr lang="en-US" sz="1850" dirty="0"/>
          </a:p>
        </p:txBody>
      </p:sp>
      <p:sp>
        <p:nvSpPr>
          <p:cNvPr id="13" name="Text 11"/>
          <p:cNvSpPr/>
          <p:nvPr/>
        </p:nvSpPr>
        <p:spPr>
          <a:xfrm>
            <a:off x="5428655" y="4274463"/>
            <a:ext cx="3772972"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Queries sent to Snowflake are processed in this layer and forwarded to the Compute Layer for execution</a:t>
            </a:r>
            <a:endParaRPr lang="en-US" sz="1550" dirty="0"/>
          </a:p>
        </p:txBody>
      </p:sp>
      <p:sp>
        <p:nvSpPr>
          <p:cNvPr id="14" name="Shape 12"/>
          <p:cNvSpPr/>
          <p:nvPr/>
        </p:nvSpPr>
        <p:spPr>
          <a:xfrm>
            <a:off x="9621203" y="3778329"/>
            <a:ext cx="4215289" cy="1669971"/>
          </a:xfrm>
          <a:prstGeom prst="roundRect">
            <a:avLst>
              <a:gd name="adj" fmla="val 6571"/>
            </a:avLst>
          </a:prstGeom>
          <a:solidFill>
            <a:srgbClr val="FFFFFF"/>
          </a:solidFill>
          <a:ln/>
        </p:spPr>
        <p:txBody>
          <a:bodyPr/>
          <a:lstStyle/>
          <a:p>
            <a:endParaRPr lang="en-IN"/>
          </a:p>
        </p:txBody>
      </p:sp>
      <p:sp>
        <p:nvSpPr>
          <p:cNvPr id="15" name="Shape 13"/>
          <p:cNvSpPr/>
          <p:nvPr/>
        </p:nvSpPr>
        <p:spPr>
          <a:xfrm>
            <a:off x="9621203" y="3755469"/>
            <a:ext cx="4215289" cy="91440"/>
          </a:xfrm>
          <a:prstGeom prst="roundRect">
            <a:avLst>
              <a:gd name="adj" fmla="val 91163"/>
            </a:avLst>
          </a:prstGeom>
          <a:solidFill>
            <a:srgbClr val="437066"/>
          </a:solidFill>
          <a:ln/>
        </p:spPr>
        <p:txBody>
          <a:bodyPr/>
          <a:lstStyle/>
          <a:p>
            <a:endParaRPr lang="en-IN"/>
          </a:p>
        </p:txBody>
      </p:sp>
      <p:sp>
        <p:nvSpPr>
          <p:cNvPr id="16" name="Shape 14"/>
          <p:cNvSpPr/>
          <p:nvPr/>
        </p:nvSpPr>
        <p:spPr>
          <a:xfrm>
            <a:off x="11431191" y="3480673"/>
            <a:ext cx="595313" cy="595313"/>
          </a:xfrm>
          <a:prstGeom prst="roundRect">
            <a:avLst>
              <a:gd name="adj" fmla="val 153600"/>
            </a:avLst>
          </a:prstGeom>
          <a:solidFill>
            <a:srgbClr val="437066"/>
          </a:solidFill>
          <a:ln/>
        </p:spPr>
        <p:txBody>
          <a:bodyPr/>
          <a:lstStyle/>
          <a:p>
            <a:endParaRPr lang="en-IN"/>
          </a:p>
        </p:txBody>
      </p:sp>
      <p:sp>
        <p:nvSpPr>
          <p:cNvPr id="17" name="Text 15"/>
          <p:cNvSpPr/>
          <p:nvPr/>
        </p:nvSpPr>
        <p:spPr>
          <a:xfrm>
            <a:off x="11609784" y="3629501"/>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3</a:t>
            </a:r>
            <a:endParaRPr lang="en-US" sz="1850" dirty="0"/>
          </a:p>
        </p:txBody>
      </p:sp>
      <p:sp>
        <p:nvSpPr>
          <p:cNvPr id="18" name="Text 16"/>
          <p:cNvSpPr/>
          <p:nvPr/>
        </p:nvSpPr>
        <p:spPr>
          <a:xfrm>
            <a:off x="9842421" y="4274463"/>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Metadata needed to optimize queries or filter data is stored and managed in this layer</a:t>
            </a:r>
            <a:endParaRPr lang="en-US" sz="1550" dirty="0"/>
          </a:p>
        </p:txBody>
      </p:sp>
      <p:sp>
        <p:nvSpPr>
          <p:cNvPr id="19" name="Text 17"/>
          <p:cNvSpPr/>
          <p:nvPr/>
        </p:nvSpPr>
        <p:spPr>
          <a:xfrm>
            <a:off x="793790" y="567154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These three layers (Storage, Compute, Cloud Services) scale independently, with Snowflake charging separately for storage and compute resources. The service layer is managed within allocated compute nodes.</a:t>
            </a: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65910"/>
            <a:ext cx="5406390"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Connecting to Snowflake</a:t>
            </a:r>
            <a:endParaRPr lang="en-US" sz="3900" dirty="0"/>
          </a:p>
        </p:txBody>
      </p:sp>
      <p:sp>
        <p:nvSpPr>
          <p:cNvPr id="3" name="Text 1"/>
          <p:cNvSpPr/>
          <p:nvPr/>
        </p:nvSpPr>
        <p:spPr>
          <a:xfrm>
            <a:off x="793790" y="258282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offers a rich ecosystem of connectivity options:</a:t>
            </a:r>
            <a:endParaRPr lang="en-US" sz="1550" dirty="0"/>
          </a:p>
        </p:txBody>
      </p:sp>
      <p:sp>
        <p:nvSpPr>
          <p:cNvPr id="4" name="Shape 2"/>
          <p:cNvSpPr/>
          <p:nvPr/>
        </p:nvSpPr>
        <p:spPr>
          <a:xfrm>
            <a:off x="793790" y="3123605"/>
            <a:ext cx="4215289" cy="3540085"/>
          </a:xfrm>
          <a:prstGeom prst="roundRect">
            <a:avLst>
              <a:gd name="adj" fmla="val 2355"/>
            </a:avLst>
          </a:prstGeom>
          <a:solidFill>
            <a:srgbClr val="DFECE9"/>
          </a:solidFill>
          <a:ln w="7620">
            <a:solidFill>
              <a:srgbClr val="C5D2CF"/>
            </a:solidFill>
            <a:prstDash val="solid"/>
          </a:ln>
        </p:spPr>
        <p:txBody>
          <a:bodyPr/>
          <a:lstStyle/>
          <a:p>
            <a:endParaRPr lang="en-IN"/>
          </a:p>
        </p:txBody>
      </p:sp>
      <p:sp>
        <p:nvSpPr>
          <p:cNvPr id="5" name="Shape 3"/>
          <p:cNvSpPr/>
          <p:nvPr/>
        </p:nvSpPr>
        <p:spPr>
          <a:xfrm>
            <a:off x="999768" y="3329583"/>
            <a:ext cx="595313" cy="595313"/>
          </a:xfrm>
          <a:prstGeom prst="roundRect">
            <a:avLst>
              <a:gd name="adj" fmla="val 15358451"/>
            </a:avLst>
          </a:prstGeom>
          <a:solidFill>
            <a:srgbClr val="437066"/>
          </a:solidFill>
          <a:ln/>
        </p:spPr>
        <p:txBody>
          <a:bodyPr/>
          <a:lstStyle/>
          <a:p>
            <a:endParaRPr lang="en-IN"/>
          </a:p>
        </p:txBody>
      </p:sp>
      <p:pic>
        <p:nvPicPr>
          <p:cNvPr id="6" name="Image 0" descr="preencoded.png"/>
          <p:cNvPicPr>
            <a:picLocks noChangeAspect="1"/>
          </p:cNvPicPr>
          <p:nvPr/>
        </p:nvPicPr>
        <p:blipFill>
          <a:blip r:embed="rId3"/>
          <a:stretch>
            <a:fillRect/>
          </a:stretch>
        </p:blipFill>
        <p:spPr>
          <a:xfrm>
            <a:off x="1163479" y="3459718"/>
            <a:ext cx="267891" cy="334923"/>
          </a:xfrm>
          <a:prstGeom prst="rect">
            <a:avLst/>
          </a:prstGeom>
        </p:spPr>
      </p:pic>
      <p:sp>
        <p:nvSpPr>
          <p:cNvPr id="7" name="Text 4"/>
          <p:cNvSpPr/>
          <p:nvPr/>
        </p:nvSpPr>
        <p:spPr>
          <a:xfrm>
            <a:off x="999768" y="41232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Snowflake Ecosystem</a:t>
            </a:r>
            <a:endParaRPr lang="en-US" sz="1950" dirty="0"/>
          </a:p>
        </p:txBody>
      </p:sp>
      <p:sp>
        <p:nvSpPr>
          <p:cNvPr id="8" name="Text 5"/>
          <p:cNvSpPr/>
          <p:nvPr/>
        </p:nvSpPr>
        <p:spPr>
          <a:xfrm>
            <a:off x="999768" y="4552474"/>
            <a:ext cx="3803333"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Includes Snowflake partners, customers, third-party tools, and emerging technologies. Partners provide native connections, data integration tools, business intelligence capabilities, and advanced analytics.</a:t>
            </a:r>
            <a:endParaRPr lang="en-US" sz="1550" dirty="0"/>
          </a:p>
        </p:txBody>
      </p:sp>
      <p:sp>
        <p:nvSpPr>
          <p:cNvPr id="9" name="Shape 6"/>
          <p:cNvSpPr/>
          <p:nvPr/>
        </p:nvSpPr>
        <p:spPr>
          <a:xfrm>
            <a:off x="5207437" y="3123605"/>
            <a:ext cx="4215408" cy="3540085"/>
          </a:xfrm>
          <a:prstGeom prst="roundRect">
            <a:avLst>
              <a:gd name="adj" fmla="val 2355"/>
            </a:avLst>
          </a:prstGeom>
          <a:solidFill>
            <a:srgbClr val="DFECE9"/>
          </a:solidFill>
          <a:ln w="7620">
            <a:solidFill>
              <a:srgbClr val="C5D2CF"/>
            </a:solidFill>
            <a:prstDash val="solid"/>
          </a:ln>
        </p:spPr>
        <p:txBody>
          <a:bodyPr/>
          <a:lstStyle/>
          <a:p>
            <a:endParaRPr lang="en-IN"/>
          </a:p>
        </p:txBody>
      </p:sp>
      <p:sp>
        <p:nvSpPr>
          <p:cNvPr id="10" name="Shape 7"/>
          <p:cNvSpPr/>
          <p:nvPr/>
        </p:nvSpPr>
        <p:spPr>
          <a:xfrm>
            <a:off x="5413415" y="3329583"/>
            <a:ext cx="595313" cy="595313"/>
          </a:xfrm>
          <a:prstGeom prst="roundRect">
            <a:avLst>
              <a:gd name="adj" fmla="val 15358451"/>
            </a:avLst>
          </a:prstGeom>
          <a:solidFill>
            <a:srgbClr val="437066"/>
          </a:solidFill>
          <a:ln/>
        </p:spPr>
        <p:txBody>
          <a:bodyPr/>
          <a:lstStyle/>
          <a:p>
            <a:endParaRPr lang="en-IN"/>
          </a:p>
        </p:txBody>
      </p:sp>
      <p:pic>
        <p:nvPicPr>
          <p:cNvPr id="11" name="Image 1" descr="preencoded.png"/>
          <p:cNvPicPr>
            <a:picLocks noChangeAspect="1"/>
          </p:cNvPicPr>
          <p:nvPr/>
        </p:nvPicPr>
        <p:blipFill>
          <a:blip r:embed="rId4"/>
          <a:stretch>
            <a:fillRect/>
          </a:stretch>
        </p:blipFill>
        <p:spPr>
          <a:xfrm>
            <a:off x="5577126" y="3459718"/>
            <a:ext cx="267891" cy="334923"/>
          </a:xfrm>
          <a:prstGeom prst="rect">
            <a:avLst/>
          </a:prstGeom>
        </p:spPr>
      </p:pic>
      <p:sp>
        <p:nvSpPr>
          <p:cNvPr id="12" name="Text 8"/>
          <p:cNvSpPr/>
          <p:nvPr/>
        </p:nvSpPr>
        <p:spPr>
          <a:xfrm>
            <a:off x="5413415" y="41232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Partner Connect</a:t>
            </a:r>
            <a:endParaRPr lang="en-US" sz="1950" dirty="0"/>
          </a:p>
        </p:txBody>
      </p:sp>
      <p:sp>
        <p:nvSpPr>
          <p:cNvPr id="13" name="Text 9"/>
          <p:cNvSpPr/>
          <p:nvPr/>
        </p:nvSpPr>
        <p:spPr>
          <a:xfrm>
            <a:off x="5413415" y="4552474"/>
            <a:ext cx="3803452"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Access to Snowflake Partners offering free connection trials to integrate with your existing tools and platforms.</a:t>
            </a:r>
            <a:endParaRPr lang="en-US" sz="1550" dirty="0"/>
          </a:p>
        </p:txBody>
      </p:sp>
      <p:sp>
        <p:nvSpPr>
          <p:cNvPr id="14" name="Shape 10"/>
          <p:cNvSpPr/>
          <p:nvPr/>
        </p:nvSpPr>
        <p:spPr>
          <a:xfrm>
            <a:off x="9621203" y="3123605"/>
            <a:ext cx="4215289" cy="3540085"/>
          </a:xfrm>
          <a:prstGeom prst="roundRect">
            <a:avLst>
              <a:gd name="adj" fmla="val 2355"/>
            </a:avLst>
          </a:prstGeom>
          <a:solidFill>
            <a:srgbClr val="DFECE9"/>
          </a:solidFill>
          <a:ln w="7620">
            <a:solidFill>
              <a:srgbClr val="C5D2CF"/>
            </a:solidFill>
            <a:prstDash val="solid"/>
          </a:ln>
        </p:spPr>
        <p:txBody>
          <a:bodyPr/>
          <a:lstStyle/>
          <a:p>
            <a:endParaRPr lang="en-IN"/>
          </a:p>
        </p:txBody>
      </p:sp>
      <p:sp>
        <p:nvSpPr>
          <p:cNvPr id="15" name="Shape 11"/>
          <p:cNvSpPr/>
          <p:nvPr/>
        </p:nvSpPr>
        <p:spPr>
          <a:xfrm>
            <a:off x="9827181" y="3329583"/>
            <a:ext cx="595313" cy="595313"/>
          </a:xfrm>
          <a:prstGeom prst="roundRect">
            <a:avLst>
              <a:gd name="adj" fmla="val 15358451"/>
            </a:avLst>
          </a:prstGeom>
          <a:solidFill>
            <a:srgbClr val="437066"/>
          </a:solidFill>
          <a:ln/>
        </p:spPr>
        <p:txBody>
          <a:bodyPr/>
          <a:lstStyle/>
          <a:p>
            <a:endParaRPr lang="en-IN"/>
          </a:p>
        </p:txBody>
      </p:sp>
      <p:pic>
        <p:nvPicPr>
          <p:cNvPr id="16" name="Image 2" descr="preencoded.png"/>
          <p:cNvPicPr>
            <a:picLocks noChangeAspect="1"/>
          </p:cNvPicPr>
          <p:nvPr/>
        </p:nvPicPr>
        <p:blipFill>
          <a:blip r:embed="rId5"/>
          <a:stretch>
            <a:fillRect/>
          </a:stretch>
        </p:blipFill>
        <p:spPr>
          <a:xfrm>
            <a:off x="9990892" y="3459718"/>
            <a:ext cx="267891" cy="334923"/>
          </a:xfrm>
          <a:prstGeom prst="rect">
            <a:avLst/>
          </a:prstGeom>
        </p:spPr>
      </p:pic>
      <p:sp>
        <p:nvSpPr>
          <p:cNvPr id="17" name="Text 12"/>
          <p:cNvSpPr/>
          <p:nvPr/>
        </p:nvSpPr>
        <p:spPr>
          <a:xfrm>
            <a:off x="9827181" y="412325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SnowSQL (CLI)</a:t>
            </a:r>
            <a:endParaRPr lang="en-US" sz="1950" dirty="0"/>
          </a:p>
        </p:txBody>
      </p:sp>
      <p:sp>
        <p:nvSpPr>
          <p:cNvPr id="18" name="Text 13"/>
          <p:cNvSpPr/>
          <p:nvPr/>
        </p:nvSpPr>
        <p:spPr>
          <a:xfrm>
            <a:off x="9827181" y="4552474"/>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Next-generation command line utility to connect to Snowflake. Allows you to create SQL queries and perform all DDL and DML tasks.</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24808"/>
            <a:ext cx="7413784"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 Connectors and Drivers</a:t>
            </a:r>
            <a:endParaRPr lang="en-US" sz="3900" dirty="0"/>
          </a:p>
        </p:txBody>
      </p:sp>
      <p:sp>
        <p:nvSpPr>
          <p:cNvPr id="3" name="Text 1"/>
          <p:cNvSpPr/>
          <p:nvPr/>
        </p:nvSpPr>
        <p:spPr>
          <a:xfrm>
            <a:off x="793790" y="2341721"/>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provides numerous drivers and connectors to improve application integration:</a:t>
            </a:r>
            <a:endParaRPr lang="en-US" sz="1550" dirty="0"/>
          </a:p>
        </p:txBody>
      </p:sp>
      <p:pic>
        <p:nvPicPr>
          <p:cNvPr id="4" name="Image 0" descr="preencoded.png"/>
          <p:cNvPicPr>
            <a:picLocks noChangeAspect="1"/>
          </p:cNvPicPr>
          <p:nvPr/>
        </p:nvPicPr>
        <p:blipFill>
          <a:blip r:embed="rId3"/>
          <a:stretch>
            <a:fillRect/>
          </a:stretch>
        </p:blipFill>
        <p:spPr>
          <a:xfrm>
            <a:off x="793790" y="2882503"/>
            <a:ext cx="496133" cy="496133"/>
          </a:xfrm>
          <a:prstGeom prst="rect">
            <a:avLst/>
          </a:prstGeom>
        </p:spPr>
      </p:pic>
      <p:sp>
        <p:nvSpPr>
          <p:cNvPr id="5" name="Text 2"/>
          <p:cNvSpPr/>
          <p:nvPr/>
        </p:nvSpPr>
        <p:spPr>
          <a:xfrm>
            <a:off x="1537930" y="300025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Python</a:t>
            </a:r>
            <a:endParaRPr lang="en-US" sz="1950" dirty="0"/>
          </a:p>
        </p:txBody>
      </p:sp>
      <p:sp>
        <p:nvSpPr>
          <p:cNvPr id="6" name="Text 3"/>
          <p:cNvSpPr/>
          <p:nvPr/>
        </p:nvSpPr>
        <p:spPr>
          <a:xfrm>
            <a:off x="1537930" y="3429476"/>
            <a:ext cx="5653207"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Python Snowflake connector for data science and application development</a:t>
            </a:r>
            <a:endParaRPr lang="en-US" sz="1550" dirty="0"/>
          </a:p>
        </p:txBody>
      </p:sp>
      <p:pic>
        <p:nvPicPr>
          <p:cNvPr id="7" name="Image 1" descr="preencoded.png"/>
          <p:cNvPicPr>
            <a:picLocks noChangeAspect="1"/>
          </p:cNvPicPr>
          <p:nvPr/>
        </p:nvPicPr>
        <p:blipFill>
          <a:blip r:embed="rId4"/>
          <a:stretch>
            <a:fillRect/>
          </a:stretch>
        </p:blipFill>
        <p:spPr>
          <a:xfrm>
            <a:off x="7439144" y="2882503"/>
            <a:ext cx="496133" cy="496133"/>
          </a:xfrm>
          <a:prstGeom prst="rect">
            <a:avLst/>
          </a:prstGeom>
        </p:spPr>
      </p:pic>
      <p:sp>
        <p:nvSpPr>
          <p:cNvPr id="8" name="Text 4"/>
          <p:cNvSpPr/>
          <p:nvPr/>
        </p:nvSpPr>
        <p:spPr>
          <a:xfrm>
            <a:off x="8183285" y="300025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Spark</a:t>
            </a:r>
            <a:endParaRPr lang="en-US" sz="1950" dirty="0"/>
          </a:p>
        </p:txBody>
      </p:sp>
      <p:sp>
        <p:nvSpPr>
          <p:cNvPr id="9" name="Text 5"/>
          <p:cNvSpPr/>
          <p:nvPr/>
        </p:nvSpPr>
        <p:spPr>
          <a:xfrm>
            <a:off x="8183285" y="3429476"/>
            <a:ext cx="565332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Spark Snowflake connector for big data processing</a:t>
            </a:r>
            <a:endParaRPr lang="en-US" sz="1550" dirty="0"/>
          </a:p>
        </p:txBody>
      </p:sp>
      <p:pic>
        <p:nvPicPr>
          <p:cNvPr id="10" name="Image 2" descr="preencoded.png"/>
          <p:cNvPicPr>
            <a:picLocks noChangeAspect="1"/>
          </p:cNvPicPr>
          <p:nvPr/>
        </p:nvPicPr>
        <p:blipFill>
          <a:blip r:embed="rId5"/>
          <a:stretch>
            <a:fillRect/>
          </a:stretch>
        </p:blipFill>
        <p:spPr>
          <a:xfrm>
            <a:off x="793790" y="4461391"/>
            <a:ext cx="496133" cy="496133"/>
          </a:xfrm>
          <a:prstGeom prst="rect">
            <a:avLst/>
          </a:prstGeom>
        </p:spPr>
      </p:pic>
      <p:sp>
        <p:nvSpPr>
          <p:cNvPr id="11" name="Text 6"/>
          <p:cNvSpPr/>
          <p:nvPr/>
        </p:nvSpPr>
        <p:spPr>
          <a:xfrm>
            <a:off x="1537930" y="45791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Kafka</a:t>
            </a:r>
            <a:endParaRPr lang="en-US" sz="1950" dirty="0"/>
          </a:p>
        </p:txBody>
      </p:sp>
      <p:sp>
        <p:nvSpPr>
          <p:cNvPr id="12" name="Text 7"/>
          <p:cNvSpPr/>
          <p:nvPr/>
        </p:nvSpPr>
        <p:spPr>
          <a:xfrm>
            <a:off x="1537930" y="5008364"/>
            <a:ext cx="5653207"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Kafka Snowflake connector for real-time data streaming</a:t>
            </a:r>
            <a:endParaRPr lang="en-US" sz="1550" dirty="0"/>
          </a:p>
        </p:txBody>
      </p:sp>
      <p:pic>
        <p:nvPicPr>
          <p:cNvPr id="13" name="Image 3" descr="preencoded.png"/>
          <p:cNvPicPr>
            <a:picLocks noChangeAspect="1"/>
          </p:cNvPicPr>
          <p:nvPr/>
        </p:nvPicPr>
        <p:blipFill>
          <a:blip r:embed="rId6"/>
          <a:stretch>
            <a:fillRect/>
          </a:stretch>
        </p:blipFill>
        <p:spPr>
          <a:xfrm>
            <a:off x="7439144" y="4461391"/>
            <a:ext cx="496133" cy="496133"/>
          </a:xfrm>
          <a:prstGeom prst="rect">
            <a:avLst/>
          </a:prstGeom>
        </p:spPr>
      </p:pic>
      <p:sp>
        <p:nvSpPr>
          <p:cNvPr id="14" name="Text 8"/>
          <p:cNvSpPr/>
          <p:nvPr/>
        </p:nvSpPr>
        <p:spPr>
          <a:xfrm>
            <a:off x="8183285" y="45791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Node.js</a:t>
            </a:r>
            <a:endParaRPr lang="en-US" sz="1950" dirty="0"/>
          </a:p>
        </p:txBody>
      </p:sp>
      <p:sp>
        <p:nvSpPr>
          <p:cNvPr id="15" name="Text 9"/>
          <p:cNvSpPr/>
          <p:nvPr/>
        </p:nvSpPr>
        <p:spPr>
          <a:xfrm>
            <a:off x="8183285" y="5008364"/>
            <a:ext cx="565332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Node.js driver for JavaScript applications</a:t>
            </a:r>
            <a:endParaRPr lang="en-US" sz="1550" dirty="0"/>
          </a:p>
        </p:txBody>
      </p:sp>
      <p:pic>
        <p:nvPicPr>
          <p:cNvPr id="16" name="Image 4" descr="preencoded.png"/>
          <p:cNvPicPr>
            <a:picLocks noChangeAspect="1"/>
          </p:cNvPicPr>
          <p:nvPr/>
        </p:nvPicPr>
        <p:blipFill>
          <a:blip r:embed="rId7"/>
          <a:stretch>
            <a:fillRect/>
          </a:stretch>
        </p:blipFill>
        <p:spPr>
          <a:xfrm>
            <a:off x="793790" y="5722739"/>
            <a:ext cx="496133" cy="496133"/>
          </a:xfrm>
          <a:prstGeom prst="rect">
            <a:avLst/>
          </a:prstGeom>
        </p:spPr>
      </p:pic>
      <p:sp>
        <p:nvSpPr>
          <p:cNvPr id="17" name="Text 10"/>
          <p:cNvSpPr/>
          <p:nvPr/>
        </p:nvSpPr>
        <p:spPr>
          <a:xfrm>
            <a:off x="1537930" y="584049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.NET</a:t>
            </a:r>
            <a:endParaRPr lang="en-US" sz="1950" dirty="0"/>
          </a:p>
        </p:txBody>
      </p:sp>
      <p:sp>
        <p:nvSpPr>
          <p:cNvPr id="18" name="Text 11"/>
          <p:cNvSpPr/>
          <p:nvPr/>
        </p:nvSpPr>
        <p:spPr>
          <a:xfrm>
            <a:off x="1537930" y="6269712"/>
            <a:ext cx="5653207"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.NET Driver for Microsoft platform integration</a:t>
            </a:r>
            <a:endParaRPr lang="en-US" sz="1550" dirty="0"/>
          </a:p>
        </p:txBody>
      </p:sp>
      <p:pic>
        <p:nvPicPr>
          <p:cNvPr id="19" name="Image 5" descr="preencoded.png"/>
          <p:cNvPicPr>
            <a:picLocks noChangeAspect="1"/>
          </p:cNvPicPr>
          <p:nvPr/>
        </p:nvPicPr>
        <p:blipFill>
          <a:blip r:embed="rId8"/>
          <a:stretch>
            <a:fillRect/>
          </a:stretch>
        </p:blipFill>
        <p:spPr>
          <a:xfrm>
            <a:off x="7439144" y="5722739"/>
            <a:ext cx="496133" cy="496133"/>
          </a:xfrm>
          <a:prstGeom prst="rect">
            <a:avLst/>
          </a:prstGeom>
        </p:spPr>
      </p:pic>
      <p:sp>
        <p:nvSpPr>
          <p:cNvPr id="20" name="Text 12"/>
          <p:cNvSpPr/>
          <p:nvPr/>
        </p:nvSpPr>
        <p:spPr>
          <a:xfrm>
            <a:off x="8183285" y="584049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JDBC/ODBC</a:t>
            </a:r>
            <a:endParaRPr lang="en-US" sz="1950" dirty="0"/>
          </a:p>
        </p:txBody>
      </p:sp>
      <p:sp>
        <p:nvSpPr>
          <p:cNvPr id="21" name="Text 13"/>
          <p:cNvSpPr/>
          <p:nvPr/>
        </p:nvSpPr>
        <p:spPr>
          <a:xfrm>
            <a:off x="8183285" y="6269712"/>
            <a:ext cx="5653326"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Standard database connectivity drivers for broad application support</a:t>
            </a:r>
            <a:endParaRPr lang="en-US" sz="15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64350"/>
            <a:ext cx="5767626"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Continuous Data Pipelines</a:t>
            </a:r>
            <a:endParaRPr lang="en-US" sz="3900" dirty="0"/>
          </a:p>
        </p:txBody>
      </p:sp>
      <p:sp>
        <p:nvSpPr>
          <p:cNvPr id="3" name="Text 1"/>
          <p:cNvSpPr/>
          <p:nvPr/>
        </p:nvSpPr>
        <p:spPr>
          <a:xfrm>
            <a:off x="793790" y="238208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automates many manual steps involved in loading and transforming data through continuous data pipelines, offering several key features:</a:t>
            </a:r>
            <a:endParaRPr lang="en-US" sz="1550" dirty="0"/>
          </a:p>
        </p:txBody>
      </p:sp>
      <p:sp>
        <p:nvSpPr>
          <p:cNvPr id="4" name="Shape 2"/>
          <p:cNvSpPr/>
          <p:nvPr/>
        </p:nvSpPr>
        <p:spPr>
          <a:xfrm>
            <a:off x="793790" y="3835718"/>
            <a:ext cx="4215289" cy="198358"/>
          </a:xfrm>
          <a:prstGeom prst="roundRect">
            <a:avLst>
              <a:gd name="adj" fmla="val 42025"/>
            </a:avLst>
          </a:prstGeom>
          <a:solidFill>
            <a:srgbClr val="DFECE9"/>
          </a:solidFill>
          <a:ln w="7620">
            <a:solidFill>
              <a:srgbClr val="C5D2CF"/>
            </a:solidFill>
            <a:prstDash val="solid"/>
          </a:ln>
        </p:spPr>
        <p:txBody>
          <a:bodyPr/>
          <a:lstStyle/>
          <a:p>
            <a:endParaRPr lang="en-IN"/>
          </a:p>
        </p:txBody>
      </p:sp>
      <p:sp>
        <p:nvSpPr>
          <p:cNvPr id="5" name="Text 3"/>
          <p:cNvSpPr/>
          <p:nvPr/>
        </p:nvSpPr>
        <p:spPr>
          <a:xfrm>
            <a:off x="992148" y="423243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Snowpipe</a:t>
            </a:r>
            <a:endParaRPr lang="en-US" sz="1950" dirty="0"/>
          </a:p>
        </p:txBody>
      </p:sp>
      <p:sp>
        <p:nvSpPr>
          <p:cNvPr id="6" name="Text 4"/>
          <p:cNvSpPr/>
          <p:nvPr/>
        </p:nvSpPr>
        <p:spPr>
          <a:xfrm>
            <a:off x="992148" y="4661654"/>
            <a:ext cx="3818573"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Continuous data ingestion service that loads fresh data in micro-batches as soon as it's available in external stages like AWS S3, making data available within minutes rather than requiring manual batch loading.</a:t>
            </a:r>
            <a:endParaRPr lang="en-US" sz="1550" dirty="0"/>
          </a:p>
        </p:txBody>
      </p:sp>
      <p:sp>
        <p:nvSpPr>
          <p:cNvPr id="7" name="Shape 5"/>
          <p:cNvSpPr/>
          <p:nvPr/>
        </p:nvSpPr>
        <p:spPr>
          <a:xfrm>
            <a:off x="5207437" y="3538061"/>
            <a:ext cx="4215408" cy="198358"/>
          </a:xfrm>
          <a:prstGeom prst="roundRect">
            <a:avLst>
              <a:gd name="adj" fmla="val 42025"/>
            </a:avLst>
          </a:prstGeom>
          <a:solidFill>
            <a:srgbClr val="DFECE9"/>
          </a:solidFill>
          <a:ln w="7620">
            <a:solidFill>
              <a:srgbClr val="C5D2CF"/>
            </a:solidFill>
            <a:prstDash val="solid"/>
          </a:ln>
        </p:spPr>
        <p:txBody>
          <a:bodyPr/>
          <a:lstStyle/>
          <a:p>
            <a:endParaRPr lang="en-IN"/>
          </a:p>
        </p:txBody>
      </p:sp>
      <p:sp>
        <p:nvSpPr>
          <p:cNvPr id="8" name="Text 6"/>
          <p:cNvSpPr/>
          <p:nvPr/>
        </p:nvSpPr>
        <p:spPr>
          <a:xfrm>
            <a:off x="5405795" y="393477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Table Streams</a:t>
            </a:r>
            <a:endParaRPr lang="en-US" sz="1950" dirty="0"/>
          </a:p>
        </p:txBody>
      </p:sp>
      <p:sp>
        <p:nvSpPr>
          <p:cNvPr id="9" name="Text 7"/>
          <p:cNvSpPr/>
          <p:nvPr/>
        </p:nvSpPr>
        <p:spPr>
          <a:xfrm>
            <a:off x="5405795" y="4363998"/>
            <a:ext cx="3818692"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Captures metadata about DML changes made to tables and the state of rows before and after changes, enabling change data capture (CDC) to process only modified data.</a:t>
            </a:r>
            <a:endParaRPr lang="en-US" sz="1550" dirty="0"/>
          </a:p>
        </p:txBody>
      </p:sp>
      <p:sp>
        <p:nvSpPr>
          <p:cNvPr id="10" name="Shape 8"/>
          <p:cNvSpPr/>
          <p:nvPr/>
        </p:nvSpPr>
        <p:spPr>
          <a:xfrm>
            <a:off x="9621203" y="3240405"/>
            <a:ext cx="4215289" cy="198358"/>
          </a:xfrm>
          <a:prstGeom prst="roundRect">
            <a:avLst>
              <a:gd name="adj" fmla="val 42025"/>
            </a:avLst>
          </a:prstGeom>
          <a:solidFill>
            <a:srgbClr val="DFECE9"/>
          </a:solidFill>
          <a:ln w="7620">
            <a:solidFill>
              <a:srgbClr val="C5D2CF"/>
            </a:solidFill>
            <a:prstDash val="solid"/>
          </a:ln>
        </p:spPr>
        <p:txBody>
          <a:bodyPr/>
          <a:lstStyle/>
          <a:p>
            <a:endParaRPr lang="en-IN"/>
          </a:p>
        </p:txBody>
      </p:sp>
      <p:sp>
        <p:nvSpPr>
          <p:cNvPr id="11" name="Text 9"/>
          <p:cNvSpPr/>
          <p:nvPr/>
        </p:nvSpPr>
        <p:spPr>
          <a:xfrm>
            <a:off x="9819561" y="363712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Tasks</a:t>
            </a:r>
            <a:endParaRPr lang="en-US" sz="1950" dirty="0"/>
          </a:p>
        </p:txBody>
      </p:sp>
      <p:sp>
        <p:nvSpPr>
          <p:cNvPr id="12" name="Text 10"/>
          <p:cNvSpPr/>
          <p:nvPr/>
        </p:nvSpPr>
        <p:spPr>
          <a:xfrm>
            <a:off x="9819561" y="4066342"/>
            <a:ext cx="3818573"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Allows scheduling of SQL statements to create automated workflows for continuous data processing and transformation.</a:t>
            </a: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10258"/>
            <a:ext cx="8429863"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Key Features That Set Snowflake Apart</a:t>
            </a:r>
            <a:endParaRPr lang="en-US" sz="3900" dirty="0"/>
          </a:p>
        </p:txBody>
      </p:sp>
      <p:sp>
        <p:nvSpPr>
          <p:cNvPr id="3" name="Shape 1"/>
          <p:cNvSpPr/>
          <p:nvPr/>
        </p:nvSpPr>
        <p:spPr>
          <a:xfrm>
            <a:off x="793790" y="2424827"/>
            <a:ext cx="6422231" cy="2099191"/>
          </a:xfrm>
          <a:prstGeom prst="roundRect">
            <a:avLst>
              <a:gd name="adj" fmla="val 5227"/>
            </a:avLst>
          </a:prstGeom>
          <a:solidFill>
            <a:srgbClr val="FFFFFF"/>
          </a:solidFill>
          <a:ln/>
        </p:spPr>
        <p:txBody>
          <a:bodyPr/>
          <a:lstStyle/>
          <a:p>
            <a:endParaRPr lang="en-IN"/>
          </a:p>
        </p:txBody>
      </p:sp>
      <p:sp>
        <p:nvSpPr>
          <p:cNvPr id="4" name="Shape 2"/>
          <p:cNvSpPr/>
          <p:nvPr/>
        </p:nvSpPr>
        <p:spPr>
          <a:xfrm>
            <a:off x="793790" y="2401967"/>
            <a:ext cx="6422231" cy="91440"/>
          </a:xfrm>
          <a:prstGeom prst="roundRect">
            <a:avLst>
              <a:gd name="adj" fmla="val 91163"/>
            </a:avLst>
          </a:prstGeom>
          <a:solidFill>
            <a:srgbClr val="437066"/>
          </a:solidFill>
          <a:ln/>
        </p:spPr>
        <p:txBody>
          <a:bodyPr/>
          <a:lstStyle/>
          <a:p>
            <a:endParaRPr lang="en-IN"/>
          </a:p>
        </p:txBody>
      </p:sp>
      <p:sp>
        <p:nvSpPr>
          <p:cNvPr id="5" name="Shape 3"/>
          <p:cNvSpPr/>
          <p:nvPr/>
        </p:nvSpPr>
        <p:spPr>
          <a:xfrm>
            <a:off x="3707249" y="2127171"/>
            <a:ext cx="595313" cy="595313"/>
          </a:xfrm>
          <a:prstGeom prst="roundRect">
            <a:avLst>
              <a:gd name="adj" fmla="val 153600"/>
            </a:avLst>
          </a:prstGeom>
          <a:solidFill>
            <a:srgbClr val="437066"/>
          </a:solidFill>
          <a:ln/>
        </p:spPr>
        <p:txBody>
          <a:bodyPr/>
          <a:lstStyle/>
          <a:p>
            <a:endParaRPr lang="en-IN"/>
          </a:p>
        </p:txBody>
      </p:sp>
      <p:pic>
        <p:nvPicPr>
          <p:cNvPr id="6" name="Image 0" descr="preencoded.png"/>
          <p:cNvPicPr>
            <a:picLocks noChangeAspect="1"/>
          </p:cNvPicPr>
          <p:nvPr/>
        </p:nvPicPr>
        <p:blipFill>
          <a:blip r:embed="rId3"/>
          <a:stretch>
            <a:fillRect/>
          </a:stretch>
        </p:blipFill>
        <p:spPr>
          <a:xfrm>
            <a:off x="3885843" y="2275999"/>
            <a:ext cx="238125" cy="297656"/>
          </a:xfrm>
          <a:prstGeom prst="rect">
            <a:avLst/>
          </a:prstGeom>
        </p:spPr>
      </p:pic>
      <p:sp>
        <p:nvSpPr>
          <p:cNvPr id="7" name="Text 4"/>
          <p:cNvSpPr/>
          <p:nvPr/>
        </p:nvSpPr>
        <p:spPr>
          <a:xfrm>
            <a:off x="1015008" y="29209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Instant Elasticity</a:t>
            </a:r>
            <a:endParaRPr lang="en-US" sz="1950" dirty="0"/>
          </a:p>
        </p:txBody>
      </p:sp>
      <p:sp>
        <p:nvSpPr>
          <p:cNvPr id="8" name="Text 5"/>
          <p:cNvSpPr/>
          <p:nvPr/>
        </p:nvSpPr>
        <p:spPr>
          <a:xfrm>
            <a:off x="1015008" y="335018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Scale compute resources up or down within seconds based on workload demands. Multiple workloads can run simultaneously without resource contention.</a:t>
            </a:r>
            <a:endParaRPr lang="en-US" sz="1550" dirty="0"/>
          </a:p>
        </p:txBody>
      </p:sp>
      <p:sp>
        <p:nvSpPr>
          <p:cNvPr id="9" name="Shape 6"/>
          <p:cNvSpPr/>
          <p:nvPr/>
        </p:nvSpPr>
        <p:spPr>
          <a:xfrm>
            <a:off x="7414379" y="2424827"/>
            <a:ext cx="6422231" cy="2099191"/>
          </a:xfrm>
          <a:prstGeom prst="roundRect">
            <a:avLst>
              <a:gd name="adj" fmla="val 5227"/>
            </a:avLst>
          </a:prstGeom>
          <a:solidFill>
            <a:srgbClr val="FFFFFF"/>
          </a:solidFill>
          <a:ln/>
        </p:spPr>
        <p:txBody>
          <a:bodyPr/>
          <a:lstStyle/>
          <a:p>
            <a:endParaRPr lang="en-IN"/>
          </a:p>
        </p:txBody>
      </p:sp>
      <p:sp>
        <p:nvSpPr>
          <p:cNvPr id="10" name="Shape 7"/>
          <p:cNvSpPr/>
          <p:nvPr/>
        </p:nvSpPr>
        <p:spPr>
          <a:xfrm>
            <a:off x="7414379" y="2401967"/>
            <a:ext cx="6422231" cy="91440"/>
          </a:xfrm>
          <a:prstGeom prst="roundRect">
            <a:avLst>
              <a:gd name="adj" fmla="val 91163"/>
            </a:avLst>
          </a:prstGeom>
          <a:solidFill>
            <a:srgbClr val="437066"/>
          </a:solidFill>
          <a:ln/>
        </p:spPr>
        <p:txBody>
          <a:bodyPr/>
          <a:lstStyle/>
          <a:p>
            <a:endParaRPr lang="en-IN"/>
          </a:p>
        </p:txBody>
      </p:sp>
      <p:sp>
        <p:nvSpPr>
          <p:cNvPr id="11" name="Shape 8"/>
          <p:cNvSpPr/>
          <p:nvPr/>
        </p:nvSpPr>
        <p:spPr>
          <a:xfrm>
            <a:off x="10327838" y="2127171"/>
            <a:ext cx="595313" cy="595313"/>
          </a:xfrm>
          <a:prstGeom prst="roundRect">
            <a:avLst>
              <a:gd name="adj" fmla="val 153600"/>
            </a:avLst>
          </a:prstGeom>
          <a:solidFill>
            <a:srgbClr val="437066"/>
          </a:solidFill>
          <a:ln/>
        </p:spPr>
        <p:txBody>
          <a:bodyPr/>
          <a:lstStyle/>
          <a:p>
            <a:endParaRPr lang="en-IN"/>
          </a:p>
        </p:txBody>
      </p:sp>
      <p:pic>
        <p:nvPicPr>
          <p:cNvPr id="12" name="Image 1" descr="preencoded.png"/>
          <p:cNvPicPr>
            <a:picLocks noChangeAspect="1"/>
          </p:cNvPicPr>
          <p:nvPr/>
        </p:nvPicPr>
        <p:blipFill>
          <a:blip r:embed="rId4"/>
          <a:stretch>
            <a:fillRect/>
          </a:stretch>
        </p:blipFill>
        <p:spPr>
          <a:xfrm>
            <a:off x="10506432" y="2275999"/>
            <a:ext cx="238125" cy="297656"/>
          </a:xfrm>
          <a:prstGeom prst="rect">
            <a:avLst/>
          </a:prstGeom>
        </p:spPr>
      </p:pic>
      <p:sp>
        <p:nvSpPr>
          <p:cNvPr id="13" name="Text 9"/>
          <p:cNvSpPr/>
          <p:nvPr/>
        </p:nvSpPr>
        <p:spPr>
          <a:xfrm>
            <a:off x="7635597" y="29209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Pay-Per-Use Model</a:t>
            </a:r>
            <a:endParaRPr lang="en-US" sz="1950" dirty="0"/>
          </a:p>
        </p:txBody>
      </p:sp>
      <p:sp>
        <p:nvSpPr>
          <p:cNvPr id="14" name="Text 10"/>
          <p:cNvSpPr/>
          <p:nvPr/>
        </p:nvSpPr>
        <p:spPr>
          <a:xfrm>
            <a:off x="7635597" y="335018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Only pay for the storage and compute resources you actually use. Compute costs are charged per-second, with automatic suspension when idle.</a:t>
            </a:r>
            <a:endParaRPr lang="en-US" sz="1550" dirty="0"/>
          </a:p>
        </p:txBody>
      </p:sp>
      <p:sp>
        <p:nvSpPr>
          <p:cNvPr id="15" name="Shape 11"/>
          <p:cNvSpPr/>
          <p:nvPr/>
        </p:nvSpPr>
        <p:spPr>
          <a:xfrm>
            <a:off x="793790" y="5020032"/>
            <a:ext cx="6422231" cy="2099191"/>
          </a:xfrm>
          <a:prstGeom prst="roundRect">
            <a:avLst>
              <a:gd name="adj" fmla="val 5227"/>
            </a:avLst>
          </a:prstGeom>
          <a:solidFill>
            <a:srgbClr val="FFFFFF"/>
          </a:solidFill>
          <a:ln/>
        </p:spPr>
        <p:txBody>
          <a:bodyPr/>
          <a:lstStyle/>
          <a:p>
            <a:endParaRPr lang="en-IN"/>
          </a:p>
        </p:txBody>
      </p:sp>
      <p:sp>
        <p:nvSpPr>
          <p:cNvPr id="16" name="Shape 12"/>
          <p:cNvSpPr/>
          <p:nvPr/>
        </p:nvSpPr>
        <p:spPr>
          <a:xfrm>
            <a:off x="793790" y="4997172"/>
            <a:ext cx="6422231" cy="91440"/>
          </a:xfrm>
          <a:prstGeom prst="roundRect">
            <a:avLst>
              <a:gd name="adj" fmla="val 91163"/>
            </a:avLst>
          </a:prstGeom>
          <a:solidFill>
            <a:srgbClr val="437066"/>
          </a:solidFill>
          <a:ln/>
        </p:spPr>
        <p:txBody>
          <a:bodyPr/>
          <a:lstStyle/>
          <a:p>
            <a:endParaRPr lang="en-IN"/>
          </a:p>
        </p:txBody>
      </p:sp>
      <p:sp>
        <p:nvSpPr>
          <p:cNvPr id="17" name="Shape 13"/>
          <p:cNvSpPr/>
          <p:nvPr/>
        </p:nvSpPr>
        <p:spPr>
          <a:xfrm>
            <a:off x="3707249" y="4722376"/>
            <a:ext cx="595313" cy="595313"/>
          </a:xfrm>
          <a:prstGeom prst="roundRect">
            <a:avLst>
              <a:gd name="adj" fmla="val 153600"/>
            </a:avLst>
          </a:prstGeom>
          <a:solidFill>
            <a:srgbClr val="437066"/>
          </a:solidFill>
          <a:ln/>
        </p:spPr>
        <p:txBody>
          <a:bodyPr/>
          <a:lstStyle/>
          <a:p>
            <a:endParaRPr lang="en-IN"/>
          </a:p>
        </p:txBody>
      </p:sp>
      <p:pic>
        <p:nvPicPr>
          <p:cNvPr id="18" name="Image 2" descr="preencoded.png"/>
          <p:cNvPicPr>
            <a:picLocks noChangeAspect="1"/>
          </p:cNvPicPr>
          <p:nvPr/>
        </p:nvPicPr>
        <p:blipFill>
          <a:blip r:embed="rId5"/>
          <a:stretch>
            <a:fillRect/>
          </a:stretch>
        </p:blipFill>
        <p:spPr>
          <a:xfrm>
            <a:off x="3885843" y="4871204"/>
            <a:ext cx="238125" cy="297656"/>
          </a:xfrm>
          <a:prstGeom prst="rect">
            <a:avLst/>
          </a:prstGeom>
        </p:spPr>
      </p:pic>
      <p:sp>
        <p:nvSpPr>
          <p:cNvPr id="19" name="Text 14"/>
          <p:cNvSpPr/>
          <p:nvPr/>
        </p:nvSpPr>
        <p:spPr>
          <a:xfrm>
            <a:off x="1015008" y="551616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Secure Data Sharing</a:t>
            </a:r>
            <a:endParaRPr lang="en-US" sz="1950" dirty="0"/>
          </a:p>
        </p:txBody>
      </p:sp>
      <p:sp>
        <p:nvSpPr>
          <p:cNvPr id="20" name="Text 15"/>
          <p:cNvSpPr/>
          <p:nvPr/>
        </p:nvSpPr>
        <p:spPr>
          <a:xfrm>
            <a:off x="1015008" y="5945386"/>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Share live data across accounts without copying or moving it. Enable secure collaboration with partners and customers through governed access.</a:t>
            </a:r>
            <a:endParaRPr lang="en-US" sz="1550" dirty="0"/>
          </a:p>
        </p:txBody>
      </p:sp>
      <p:sp>
        <p:nvSpPr>
          <p:cNvPr id="21" name="Shape 16"/>
          <p:cNvSpPr/>
          <p:nvPr/>
        </p:nvSpPr>
        <p:spPr>
          <a:xfrm>
            <a:off x="7414379" y="5020032"/>
            <a:ext cx="6422231" cy="2099191"/>
          </a:xfrm>
          <a:prstGeom prst="roundRect">
            <a:avLst>
              <a:gd name="adj" fmla="val 5227"/>
            </a:avLst>
          </a:prstGeom>
          <a:solidFill>
            <a:srgbClr val="FFFFFF"/>
          </a:solidFill>
          <a:ln/>
        </p:spPr>
        <p:txBody>
          <a:bodyPr/>
          <a:lstStyle/>
          <a:p>
            <a:endParaRPr lang="en-IN"/>
          </a:p>
        </p:txBody>
      </p:sp>
      <p:sp>
        <p:nvSpPr>
          <p:cNvPr id="22" name="Shape 17"/>
          <p:cNvSpPr/>
          <p:nvPr/>
        </p:nvSpPr>
        <p:spPr>
          <a:xfrm>
            <a:off x="7414379" y="4997172"/>
            <a:ext cx="6422231" cy="91440"/>
          </a:xfrm>
          <a:prstGeom prst="roundRect">
            <a:avLst>
              <a:gd name="adj" fmla="val 91163"/>
            </a:avLst>
          </a:prstGeom>
          <a:solidFill>
            <a:srgbClr val="437066"/>
          </a:solidFill>
          <a:ln/>
        </p:spPr>
        <p:txBody>
          <a:bodyPr/>
          <a:lstStyle/>
          <a:p>
            <a:endParaRPr lang="en-IN"/>
          </a:p>
        </p:txBody>
      </p:sp>
      <p:sp>
        <p:nvSpPr>
          <p:cNvPr id="23" name="Shape 18"/>
          <p:cNvSpPr/>
          <p:nvPr/>
        </p:nvSpPr>
        <p:spPr>
          <a:xfrm>
            <a:off x="10327838" y="4722376"/>
            <a:ext cx="595313" cy="595313"/>
          </a:xfrm>
          <a:prstGeom prst="roundRect">
            <a:avLst>
              <a:gd name="adj" fmla="val 153600"/>
            </a:avLst>
          </a:prstGeom>
          <a:solidFill>
            <a:srgbClr val="437066"/>
          </a:solidFill>
          <a:ln/>
        </p:spPr>
        <p:txBody>
          <a:bodyPr/>
          <a:lstStyle/>
          <a:p>
            <a:endParaRPr lang="en-IN"/>
          </a:p>
        </p:txBody>
      </p:sp>
      <p:pic>
        <p:nvPicPr>
          <p:cNvPr id="24" name="Image 3" descr="preencoded.png"/>
          <p:cNvPicPr>
            <a:picLocks noChangeAspect="1"/>
          </p:cNvPicPr>
          <p:nvPr/>
        </p:nvPicPr>
        <p:blipFill>
          <a:blip r:embed="rId6"/>
          <a:stretch>
            <a:fillRect/>
          </a:stretch>
        </p:blipFill>
        <p:spPr>
          <a:xfrm>
            <a:off x="10506432" y="4871204"/>
            <a:ext cx="238125" cy="297656"/>
          </a:xfrm>
          <a:prstGeom prst="rect">
            <a:avLst/>
          </a:prstGeom>
        </p:spPr>
      </p:pic>
      <p:sp>
        <p:nvSpPr>
          <p:cNvPr id="25" name="Text 19"/>
          <p:cNvSpPr/>
          <p:nvPr/>
        </p:nvSpPr>
        <p:spPr>
          <a:xfrm>
            <a:off x="7635597" y="5516166"/>
            <a:ext cx="3588663"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Time Travel &amp; Zero-Copy Cloning</a:t>
            </a:r>
            <a:endParaRPr lang="en-US" sz="1950" dirty="0"/>
          </a:p>
        </p:txBody>
      </p:sp>
      <p:sp>
        <p:nvSpPr>
          <p:cNvPr id="26" name="Text 20"/>
          <p:cNvSpPr/>
          <p:nvPr/>
        </p:nvSpPr>
        <p:spPr>
          <a:xfrm>
            <a:off x="7635597" y="5945386"/>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Access historical data at any point within a defined period. Create instant database copies without duplicating storage to support testing and development.</a:t>
            </a: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8070" y="514350"/>
            <a:ext cx="6366748" cy="584359"/>
          </a:xfrm>
          <a:prstGeom prst="rect">
            <a:avLst/>
          </a:prstGeom>
          <a:noFill/>
          <a:ln/>
        </p:spPr>
        <p:txBody>
          <a:bodyPr wrap="none" lIns="0" tIns="0" rIns="0" bIns="0" rtlCol="0" anchor="t"/>
          <a:lstStyle/>
          <a:p>
            <a:pPr marL="0" indent="0" algn="l">
              <a:lnSpc>
                <a:spcPts val="4600"/>
              </a:lnSpc>
              <a:buNone/>
            </a:pPr>
            <a:r>
              <a:rPr lang="en-US" sz="3650" dirty="0">
                <a:solidFill>
                  <a:srgbClr val="272D45"/>
                </a:solidFill>
                <a:latin typeface="Kanit Light" pitchFamily="34" charset="0"/>
                <a:ea typeface="Kanit Light" pitchFamily="34" charset="-122"/>
                <a:cs typeface="Kanit Light" pitchFamily="34" charset="-120"/>
              </a:rPr>
              <a:t>Business Benefits of Snowflake</a:t>
            </a:r>
            <a:endParaRPr lang="en-US" sz="3650" dirty="0"/>
          </a:p>
        </p:txBody>
      </p:sp>
      <p:pic>
        <p:nvPicPr>
          <p:cNvPr id="3" name="Image 0" descr="preencoded.png"/>
          <p:cNvPicPr>
            <a:picLocks noChangeAspect="1"/>
          </p:cNvPicPr>
          <p:nvPr/>
        </p:nvPicPr>
        <p:blipFill>
          <a:blip r:embed="rId3"/>
          <a:stretch>
            <a:fillRect/>
          </a:stretch>
        </p:blipFill>
        <p:spPr>
          <a:xfrm>
            <a:off x="748070" y="1589603"/>
            <a:ext cx="6339007" cy="6339007"/>
          </a:xfrm>
          <a:prstGeom prst="rect">
            <a:avLst/>
          </a:prstGeom>
        </p:spPr>
      </p:pic>
      <p:sp>
        <p:nvSpPr>
          <p:cNvPr id="4" name="Text 1"/>
          <p:cNvSpPr/>
          <p:nvPr/>
        </p:nvSpPr>
        <p:spPr>
          <a:xfrm>
            <a:off x="7550944" y="1547455"/>
            <a:ext cx="6339007" cy="598408"/>
          </a:xfrm>
          <a:prstGeom prst="rect">
            <a:avLst/>
          </a:prstGeom>
          <a:noFill/>
          <a:ln/>
        </p:spPr>
        <p:txBody>
          <a:bodyPr wrap="square" lIns="0" tIns="0" rIns="0" bIns="0" rtlCol="0" anchor="t"/>
          <a:lstStyle/>
          <a:p>
            <a:pPr marL="0" indent="0" algn="l">
              <a:lnSpc>
                <a:spcPts val="2350"/>
              </a:lnSpc>
              <a:buNone/>
            </a:pPr>
            <a:r>
              <a:rPr lang="en-US" sz="1450" dirty="0">
                <a:solidFill>
                  <a:srgbClr val="2C3249"/>
                </a:solidFill>
                <a:latin typeface="Martel Sans" pitchFamily="34" charset="0"/>
                <a:ea typeface="Martel Sans" pitchFamily="34" charset="-122"/>
                <a:cs typeface="Martel Sans" pitchFamily="34" charset="-120"/>
              </a:rPr>
              <a:t>Beyond technical capabilities, Snowflake delivers substantial business value:</a:t>
            </a:r>
            <a:endParaRPr lang="en-US" sz="1450" dirty="0"/>
          </a:p>
        </p:txBody>
      </p:sp>
      <p:sp>
        <p:nvSpPr>
          <p:cNvPr id="5" name="Text 2"/>
          <p:cNvSpPr/>
          <p:nvPr/>
        </p:nvSpPr>
        <p:spPr>
          <a:xfrm>
            <a:off x="7550944" y="2314099"/>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Accelerated time-to-insight</a:t>
            </a:r>
            <a:r>
              <a:rPr lang="en-US" sz="1450" dirty="0">
                <a:solidFill>
                  <a:srgbClr val="2C3249"/>
                </a:solidFill>
                <a:latin typeface="Martel Sans" pitchFamily="34" charset="0"/>
                <a:ea typeface="Martel Sans" pitchFamily="34" charset="-122"/>
                <a:cs typeface="Martel Sans" pitchFamily="34" charset="-120"/>
              </a:rPr>
              <a:t>: From raw data to actionable analytics in minutes instead of days</a:t>
            </a:r>
            <a:endParaRPr lang="en-US" sz="1450" dirty="0"/>
          </a:p>
        </p:txBody>
      </p:sp>
      <p:sp>
        <p:nvSpPr>
          <p:cNvPr id="6" name="Text 3"/>
          <p:cNvSpPr/>
          <p:nvPr/>
        </p:nvSpPr>
        <p:spPr>
          <a:xfrm>
            <a:off x="7550944" y="2977872"/>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Reduced operational overhead</a:t>
            </a:r>
            <a:r>
              <a:rPr lang="en-US" sz="1450" dirty="0">
                <a:solidFill>
                  <a:srgbClr val="2C3249"/>
                </a:solidFill>
                <a:latin typeface="Martel Sans" pitchFamily="34" charset="0"/>
                <a:ea typeface="Martel Sans" pitchFamily="34" charset="-122"/>
                <a:cs typeface="Martel Sans" pitchFamily="34" charset="-120"/>
              </a:rPr>
              <a:t>: No infrastructure to manage means your team focuses on data, not servers</a:t>
            </a:r>
            <a:endParaRPr lang="en-US" sz="1450" dirty="0"/>
          </a:p>
        </p:txBody>
      </p:sp>
      <p:sp>
        <p:nvSpPr>
          <p:cNvPr id="7" name="Text 4"/>
          <p:cNvSpPr/>
          <p:nvPr/>
        </p:nvSpPr>
        <p:spPr>
          <a:xfrm>
            <a:off x="7550944" y="3641646"/>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Simplified data access</a:t>
            </a:r>
            <a:r>
              <a:rPr lang="en-US" sz="1450" dirty="0">
                <a:solidFill>
                  <a:srgbClr val="2C3249"/>
                </a:solidFill>
                <a:latin typeface="Martel Sans" pitchFamily="34" charset="0"/>
                <a:ea typeface="Martel Sans" pitchFamily="34" charset="-122"/>
                <a:cs typeface="Martel Sans" pitchFamily="34" charset="-120"/>
              </a:rPr>
              <a:t>: Democratize data across the organization with appropriate governance</a:t>
            </a:r>
            <a:endParaRPr lang="en-US" sz="1450" dirty="0"/>
          </a:p>
        </p:txBody>
      </p:sp>
      <p:sp>
        <p:nvSpPr>
          <p:cNvPr id="8" name="Text 5"/>
          <p:cNvSpPr/>
          <p:nvPr/>
        </p:nvSpPr>
        <p:spPr>
          <a:xfrm>
            <a:off x="7550944" y="4305419"/>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Cost optimization</a:t>
            </a:r>
            <a:r>
              <a:rPr lang="en-US" sz="1450" dirty="0">
                <a:solidFill>
                  <a:srgbClr val="2C3249"/>
                </a:solidFill>
                <a:latin typeface="Martel Sans" pitchFamily="34" charset="0"/>
                <a:ea typeface="Martel Sans" pitchFamily="34" charset="-122"/>
                <a:cs typeface="Martel Sans" pitchFamily="34" charset="-120"/>
              </a:rPr>
              <a:t>: Right-size resources and only pay for what you use</a:t>
            </a:r>
            <a:endParaRPr lang="en-US" sz="1450" dirty="0"/>
          </a:p>
        </p:txBody>
      </p:sp>
      <p:sp>
        <p:nvSpPr>
          <p:cNvPr id="9" name="Text 6"/>
          <p:cNvSpPr/>
          <p:nvPr/>
        </p:nvSpPr>
        <p:spPr>
          <a:xfrm>
            <a:off x="7550944" y="4969193"/>
            <a:ext cx="6339007"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Future-proof architecture</a:t>
            </a:r>
            <a:r>
              <a:rPr lang="en-US" sz="1450" dirty="0">
                <a:solidFill>
                  <a:srgbClr val="2C3249"/>
                </a:solidFill>
                <a:latin typeface="Martel Sans" pitchFamily="34" charset="0"/>
                <a:ea typeface="Martel Sans" pitchFamily="34" charset="-122"/>
                <a:cs typeface="Martel Sans" pitchFamily="34" charset="-120"/>
              </a:rPr>
              <a:t>: Continuously updated with new features without disruption</a:t>
            </a:r>
            <a:endParaRPr lang="en-US" sz="14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1593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 Editions</a:t>
            </a:r>
            <a:endParaRPr lang="en-US" sz="3900" dirty="0"/>
          </a:p>
        </p:txBody>
      </p:sp>
      <p:pic>
        <p:nvPicPr>
          <p:cNvPr id="3" name="Image 0" descr="preencoded.png"/>
          <p:cNvPicPr>
            <a:picLocks noChangeAspect="1"/>
          </p:cNvPicPr>
          <p:nvPr/>
        </p:nvPicPr>
        <p:blipFill>
          <a:blip r:embed="rId3"/>
          <a:stretch>
            <a:fillRect/>
          </a:stretch>
        </p:blipFill>
        <p:spPr>
          <a:xfrm>
            <a:off x="3247430" y="1832848"/>
            <a:ext cx="1614011" cy="1143476"/>
          </a:xfrm>
          <a:prstGeom prst="rect">
            <a:avLst/>
          </a:prstGeom>
        </p:spPr>
      </p:pic>
      <p:sp>
        <p:nvSpPr>
          <p:cNvPr id="4" name="Text 1"/>
          <p:cNvSpPr/>
          <p:nvPr/>
        </p:nvSpPr>
        <p:spPr>
          <a:xfrm>
            <a:off x="3914894" y="2371844"/>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2C3249"/>
                </a:solidFill>
                <a:latin typeface="Kanit Light" pitchFamily="34" charset="0"/>
                <a:ea typeface="Kanit Light" pitchFamily="34" charset="-122"/>
                <a:cs typeface="Kanit Light" pitchFamily="34" charset="-120"/>
              </a:rPr>
              <a:t>1</a:t>
            </a:r>
            <a:endParaRPr lang="en-US" sz="2150" dirty="0"/>
          </a:p>
        </p:txBody>
      </p:sp>
      <p:sp>
        <p:nvSpPr>
          <p:cNvPr id="5" name="Text 2"/>
          <p:cNvSpPr/>
          <p:nvPr/>
        </p:nvSpPr>
        <p:spPr>
          <a:xfrm>
            <a:off x="5059799" y="203120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Enterprise</a:t>
            </a:r>
            <a:endParaRPr lang="en-US" sz="1950" dirty="0"/>
          </a:p>
        </p:txBody>
      </p:sp>
      <p:sp>
        <p:nvSpPr>
          <p:cNvPr id="6" name="Text 3"/>
          <p:cNvSpPr/>
          <p:nvPr/>
        </p:nvSpPr>
        <p:spPr>
          <a:xfrm>
            <a:off x="5059799" y="2460427"/>
            <a:ext cx="6026825"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For organizations with advanced security and governance needs</a:t>
            </a:r>
            <a:endParaRPr lang="en-US" sz="1550" dirty="0"/>
          </a:p>
        </p:txBody>
      </p:sp>
      <p:sp>
        <p:nvSpPr>
          <p:cNvPr id="7" name="Shape 4"/>
          <p:cNvSpPr/>
          <p:nvPr/>
        </p:nvSpPr>
        <p:spPr>
          <a:xfrm>
            <a:off x="4910971" y="2991564"/>
            <a:ext cx="8876109" cy="11430"/>
          </a:xfrm>
          <a:prstGeom prst="roundRect">
            <a:avLst>
              <a:gd name="adj" fmla="val 729302"/>
            </a:avLst>
          </a:prstGeom>
          <a:solidFill>
            <a:srgbClr val="C5D2CF"/>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2440424" y="3025854"/>
            <a:ext cx="3228022" cy="1143476"/>
          </a:xfrm>
          <a:prstGeom prst="rect">
            <a:avLst/>
          </a:prstGeom>
        </p:spPr>
      </p:pic>
      <p:sp>
        <p:nvSpPr>
          <p:cNvPr id="9" name="Text 5"/>
          <p:cNvSpPr/>
          <p:nvPr/>
        </p:nvSpPr>
        <p:spPr>
          <a:xfrm>
            <a:off x="3914894" y="3423166"/>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2C3249"/>
                </a:solidFill>
                <a:latin typeface="Kanit Light" pitchFamily="34" charset="0"/>
                <a:ea typeface="Kanit Light" pitchFamily="34" charset="-122"/>
                <a:cs typeface="Kanit Light" pitchFamily="34" charset="-120"/>
              </a:rPr>
              <a:t>2</a:t>
            </a:r>
            <a:endParaRPr lang="en-US" sz="2150" dirty="0"/>
          </a:p>
        </p:txBody>
      </p:sp>
      <p:sp>
        <p:nvSpPr>
          <p:cNvPr id="10" name="Text 6"/>
          <p:cNvSpPr/>
          <p:nvPr/>
        </p:nvSpPr>
        <p:spPr>
          <a:xfrm>
            <a:off x="5866805" y="322421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Business Critical</a:t>
            </a:r>
            <a:endParaRPr lang="en-US" sz="1950" dirty="0"/>
          </a:p>
        </p:txBody>
      </p:sp>
      <p:sp>
        <p:nvSpPr>
          <p:cNvPr id="11" name="Text 7"/>
          <p:cNvSpPr/>
          <p:nvPr/>
        </p:nvSpPr>
        <p:spPr>
          <a:xfrm>
            <a:off x="5866805" y="3653433"/>
            <a:ext cx="6018848"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Highest level of data protection with HIPAA and PCI compliance</a:t>
            </a:r>
            <a:endParaRPr lang="en-US" sz="1550" dirty="0"/>
          </a:p>
        </p:txBody>
      </p:sp>
      <p:sp>
        <p:nvSpPr>
          <p:cNvPr id="12" name="Shape 8"/>
          <p:cNvSpPr/>
          <p:nvPr/>
        </p:nvSpPr>
        <p:spPr>
          <a:xfrm>
            <a:off x="5717977" y="4184571"/>
            <a:ext cx="8069104" cy="11430"/>
          </a:xfrm>
          <a:prstGeom prst="roundRect">
            <a:avLst>
              <a:gd name="adj" fmla="val 729302"/>
            </a:avLst>
          </a:prstGeom>
          <a:solidFill>
            <a:srgbClr val="C5D2CF"/>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1633418" y="4218861"/>
            <a:ext cx="4842034" cy="1143476"/>
          </a:xfrm>
          <a:prstGeom prst="rect">
            <a:avLst/>
          </a:prstGeom>
        </p:spPr>
      </p:pic>
      <p:sp>
        <p:nvSpPr>
          <p:cNvPr id="14" name="Text 9"/>
          <p:cNvSpPr/>
          <p:nvPr/>
        </p:nvSpPr>
        <p:spPr>
          <a:xfrm>
            <a:off x="3914894" y="4616172"/>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2C3249"/>
                </a:solidFill>
                <a:latin typeface="Kanit Light" pitchFamily="34" charset="0"/>
                <a:ea typeface="Kanit Light" pitchFamily="34" charset="-122"/>
                <a:cs typeface="Kanit Light" pitchFamily="34" charset="-120"/>
              </a:rPr>
              <a:t>3</a:t>
            </a:r>
            <a:endParaRPr lang="en-US" sz="2150" dirty="0"/>
          </a:p>
        </p:txBody>
      </p:sp>
      <p:sp>
        <p:nvSpPr>
          <p:cNvPr id="15" name="Text 10"/>
          <p:cNvSpPr/>
          <p:nvPr/>
        </p:nvSpPr>
        <p:spPr>
          <a:xfrm>
            <a:off x="6673810" y="441721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Enterprise</a:t>
            </a:r>
            <a:endParaRPr lang="en-US" sz="1950" dirty="0"/>
          </a:p>
        </p:txBody>
      </p:sp>
      <p:sp>
        <p:nvSpPr>
          <p:cNvPr id="16" name="Text 11"/>
          <p:cNvSpPr/>
          <p:nvPr/>
        </p:nvSpPr>
        <p:spPr>
          <a:xfrm>
            <a:off x="6673810" y="4846439"/>
            <a:ext cx="3939064"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Enhanced security and materialized views</a:t>
            </a:r>
            <a:endParaRPr lang="en-US" sz="1550" dirty="0"/>
          </a:p>
        </p:txBody>
      </p:sp>
      <p:sp>
        <p:nvSpPr>
          <p:cNvPr id="17" name="Shape 12"/>
          <p:cNvSpPr/>
          <p:nvPr/>
        </p:nvSpPr>
        <p:spPr>
          <a:xfrm>
            <a:off x="6524982" y="5377577"/>
            <a:ext cx="7262098" cy="11430"/>
          </a:xfrm>
          <a:prstGeom prst="roundRect">
            <a:avLst>
              <a:gd name="adj" fmla="val 729302"/>
            </a:avLst>
          </a:prstGeom>
          <a:solidFill>
            <a:srgbClr val="C5D2CF"/>
          </a:solidFill>
          <a:ln/>
        </p:spPr>
        <p:txBody>
          <a:bodyPr/>
          <a:lstStyle/>
          <a:p>
            <a:endParaRPr lang="en-IN"/>
          </a:p>
        </p:txBody>
      </p:sp>
      <p:pic>
        <p:nvPicPr>
          <p:cNvPr id="18" name="Image 3" descr="preencoded.png"/>
          <p:cNvPicPr>
            <a:picLocks noChangeAspect="1"/>
          </p:cNvPicPr>
          <p:nvPr/>
        </p:nvPicPr>
        <p:blipFill>
          <a:blip r:embed="rId6"/>
          <a:stretch>
            <a:fillRect/>
          </a:stretch>
        </p:blipFill>
        <p:spPr>
          <a:xfrm>
            <a:off x="826294" y="5411867"/>
            <a:ext cx="6456164" cy="1143476"/>
          </a:xfrm>
          <a:prstGeom prst="rect">
            <a:avLst/>
          </a:prstGeom>
        </p:spPr>
      </p:pic>
      <p:sp>
        <p:nvSpPr>
          <p:cNvPr id="19" name="Text 13"/>
          <p:cNvSpPr/>
          <p:nvPr/>
        </p:nvSpPr>
        <p:spPr>
          <a:xfrm>
            <a:off x="3914775" y="5809178"/>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2C3249"/>
                </a:solidFill>
                <a:latin typeface="Kanit Light" pitchFamily="34" charset="0"/>
                <a:ea typeface="Kanit Light" pitchFamily="34" charset="-122"/>
                <a:cs typeface="Kanit Light" pitchFamily="34" charset="-120"/>
              </a:rPr>
              <a:t>4</a:t>
            </a:r>
            <a:endParaRPr lang="en-US" sz="2150" dirty="0"/>
          </a:p>
        </p:txBody>
      </p:sp>
      <p:sp>
        <p:nvSpPr>
          <p:cNvPr id="20" name="Text 14"/>
          <p:cNvSpPr/>
          <p:nvPr/>
        </p:nvSpPr>
        <p:spPr>
          <a:xfrm>
            <a:off x="7480816" y="561022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Standard</a:t>
            </a:r>
            <a:endParaRPr lang="en-US" sz="1950" dirty="0"/>
          </a:p>
        </p:txBody>
      </p:sp>
      <p:sp>
        <p:nvSpPr>
          <p:cNvPr id="21" name="Text 15"/>
          <p:cNvSpPr/>
          <p:nvPr/>
        </p:nvSpPr>
        <p:spPr>
          <a:xfrm>
            <a:off x="7480816" y="6039445"/>
            <a:ext cx="4374475"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Core features for data warehousing workloads</a:t>
            </a:r>
            <a:endParaRPr lang="en-US" sz="1550" dirty="0"/>
          </a:p>
        </p:txBody>
      </p:sp>
      <p:sp>
        <p:nvSpPr>
          <p:cNvPr id="22" name="Text 16"/>
          <p:cNvSpPr/>
          <p:nvPr/>
        </p:nvSpPr>
        <p:spPr>
          <a:xfrm>
            <a:off x="793790" y="677858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Each edition builds upon the previous one, adding more capabilities. Edition choice impacts features like data retention period for Time Travel, security options, and service level agreements (SLAs).</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62745"/>
            <a:ext cx="7230189"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Multi-Cloud Deployment Options</a:t>
            </a:r>
            <a:endParaRPr lang="en-US" sz="3900" dirty="0"/>
          </a:p>
        </p:txBody>
      </p:sp>
      <p:sp>
        <p:nvSpPr>
          <p:cNvPr id="3" name="Shape 1"/>
          <p:cNvSpPr/>
          <p:nvPr/>
        </p:nvSpPr>
        <p:spPr>
          <a:xfrm>
            <a:off x="793790" y="2979658"/>
            <a:ext cx="4215289" cy="2428875"/>
          </a:xfrm>
          <a:prstGeom prst="roundRect">
            <a:avLst>
              <a:gd name="adj" fmla="val 3432"/>
            </a:avLst>
          </a:prstGeom>
          <a:solidFill>
            <a:srgbClr val="437066"/>
          </a:solidFill>
          <a:ln w="7620">
            <a:solidFill>
              <a:srgbClr val="5C897F"/>
            </a:solidFill>
            <a:prstDash val="solid"/>
          </a:ln>
        </p:spPr>
        <p:txBody>
          <a:bodyPr/>
          <a:lstStyle/>
          <a:p>
            <a:endParaRPr lang="en-IN"/>
          </a:p>
        </p:txBody>
      </p:sp>
      <p:sp>
        <p:nvSpPr>
          <p:cNvPr id="4" name="Text 2"/>
          <p:cNvSpPr/>
          <p:nvPr/>
        </p:nvSpPr>
        <p:spPr>
          <a:xfrm>
            <a:off x="999768" y="3185636"/>
            <a:ext cx="310705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Amazon Web Services (AWS)</a:t>
            </a:r>
            <a:endParaRPr lang="en-US" sz="1950" dirty="0"/>
          </a:p>
        </p:txBody>
      </p:sp>
      <p:sp>
        <p:nvSpPr>
          <p:cNvPr id="5" name="Text 3"/>
          <p:cNvSpPr/>
          <p:nvPr/>
        </p:nvSpPr>
        <p:spPr>
          <a:xfrm>
            <a:off x="999768" y="3614857"/>
            <a:ext cx="3803333" cy="1587698"/>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The original Snowflake platform, available in the most regions globally. Offers the deepest integration with AWS services like S3, Lambda, and SageMaker.</a:t>
            </a:r>
            <a:endParaRPr lang="en-US" sz="1550" dirty="0"/>
          </a:p>
        </p:txBody>
      </p:sp>
      <p:sp>
        <p:nvSpPr>
          <p:cNvPr id="6" name="Shape 4"/>
          <p:cNvSpPr/>
          <p:nvPr/>
        </p:nvSpPr>
        <p:spPr>
          <a:xfrm>
            <a:off x="5207437" y="2979658"/>
            <a:ext cx="4215408" cy="2428875"/>
          </a:xfrm>
          <a:prstGeom prst="roundRect">
            <a:avLst>
              <a:gd name="adj" fmla="val 3432"/>
            </a:avLst>
          </a:prstGeom>
          <a:solidFill>
            <a:srgbClr val="437066"/>
          </a:solidFill>
          <a:ln w="7620">
            <a:solidFill>
              <a:srgbClr val="5C897F"/>
            </a:solidFill>
            <a:prstDash val="solid"/>
          </a:ln>
        </p:spPr>
        <p:txBody>
          <a:bodyPr/>
          <a:lstStyle/>
          <a:p>
            <a:endParaRPr lang="en-IN"/>
          </a:p>
        </p:txBody>
      </p:sp>
      <p:sp>
        <p:nvSpPr>
          <p:cNvPr id="7" name="Text 5"/>
          <p:cNvSpPr/>
          <p:nvPr/>
        </p:nvSpPr>
        <p:spPr>
          <a:xfrm>
            <a:off x="5413415" y="318563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Microsoft Azure</a:t>
            </a:r>
            <a:endParaRPr lang="en-US" sz="1950" dirty="0"/>
          </a:p>
        </p:txBody>
      </p:sp>
      <p:sp>
        <p:nvSpPr>
          <p:cNvPr id="8" name="Text 6"/>
          <p:cNvSpPr/>
          <p:nvPr/>
        </p:nvSpPr>
        <p:spPr>
          <a:xfrm>
            <a:off x="5413415" y="3614857"/>
            <a:ext cx="3803452"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Excellent choice for organizations heavily invested in the Microsoft ecosystem. Integrates with Azure Data Factory, Azure Synapse, and Power BI.</a:t>
            </a:r>
            <a:endParaRPr lang="en-US" sz="1550" dirty="0"/>
          </a:p>
        </p:txBody>
      </p:sp>
      <p:sp>
        <p:nvSpPr>
          <p:cNvPr id="9" name="Shape 7"/>
          <p:cNvSpPr/>
          <p:nvPr/>
        </p:nvSpPr>
        <p:spPr>
          <a:xfrm>
            <a:off x="9621203" y="2979658"/>
            <a:ext cx="4215289" cy="2428875"/>
          </a:xfrm>
          <a:prstGeom prst="roundRect">
            <a:avLst>
              <a:gd name="adj" fmla="val 3432"/>
            </a:avLst>
          </a:prstGeom>
          <a:solidFill>
            <a:srgbClr val="437066"/>
          </a:solidFill>
          <a:ln w="7620">
            <a:solidFill>
              <a:srgbClr val="5C897F"/>
            </a:solidFill>
            <a:prstDash val="solid"/>
          </a:ln>
        </p:spPr>
        <p:txBody>
          <a:bodyPr/>
          <a:lstStyle/>
          <a:p>
            <a:endParaRPr lang="en-IN"/>
          </a:p>
        </p:txBody>
      </p:sp>
      <p:sp>
        <p:nvSpPr>
          <p:cNvPr id="10" name="Text 8"/>
          <p:cNvSpPr/>
          <p:nvPr/>
        </p:nvSpPr>
        <p:spPr>
          <a:xfrm>
            <a:off x="9827181" y="3185636"/>
            <a:ext cx="314134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Google Cloud Platform (GCP)</a:t>
            </a:r>
            <a:endParaRPr lang="en-US" sz="1950" dirty="0"/>
          </a:p>
        </p:txBody>
      </p:sp>
      <p:sp>
        <p:nvSpPr>
          <p:cNvPr id="11" name="Text 9"/>
          <p:cNvSpPr/>
          <p:nvPr/>
        </p:nvSpPr>
        <p:spPr>
          <a:xfrm>
            <a:off x="9827181" y="3614857"/>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Great option for organizations leveraging Google's analytics tools. Integrates with BigQuery, Looker, and Google Cloud Data Fusion.</a:t>
            </a:r>
            <a:endParaRPr lang="en-US" sz="1550" dirty="0"/>
          </a:p>
        </p:txBody>
      </p:sp>
      <p:sp>
        <p:nvSpPr>
          <p:cNvPr id="12" name="Text 10"/>
          <p:cNvSpPr/>
          <p:nvPr/>
        </p:nvSpPr>
        <p:spPr>
          <a:xfrm>
            <a:off x="793790" y="563177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Snowflake's architecture is consistent across all cloud providers, making migration between clouds or multi-cloud deployments significantly easier than with other platforms.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88676"/>
            <a:ext cx="5895618"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What is a Data Warehouse?</a:t>
            </a:r>
            <a:endParaRPr lang="en-US" sz="3900" dirty="0"/>
          </a:p>
        </p:txBody>
      </p:sp>
      <p:sp>
        <p:nvSpPr>
          <p:cNvPr id="3" name="Shape 1"/>
          <p:cNvSpPr/>
          <p:nvPr/>
        </p:nvSpPr>
        <p:spPr>
          <a:xfrm>
            <a:off x="793790" y="2805589"/>
            <a:ext cx="4215289" cy="2776895"/>
          </a:xfrm>
          <a:prstGeom prst="roundRect">
            <a:avLst>
              <a:gd name="adj" fmla="val 3002"/>
            </a:avLst>
          </a:prstGeom>
          <a:solidFill>
            <a:srgbClr val="FFFFFF"/>
          </a:solidFill>
          <a:ln w="22860">
            <a:solidFill>
              <a:srgbClr val="C5D2CF"/>
            </a:solidFill>
            <a:prstDash val="solid"/>
          </a:ln>
        </p:spPr>
        <p:txBody>
          <a:bodyPr/>
          <a:lstStyle/>
          <a:p>
            <a:endParaRPr lang="en-IN"/>
          </a:p>
        </p:txBody>
      </p:sp>
      <p:sp>
        <p:nvSpPr>
          <p:cNvPr id="4" name="Text 2"/>
          <p:cNvSpPr/>
          <p:nvPr/>
        </p:nvSpPr>
        <p:spPr>
          <a:xfrm>
            <a:off x="1015008" y="30268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Definition</a:t>
            </a:r>
            <a:endParaRPr lang="en-US" sz="1950" dirty="0"/>
          </a:p>
        </p:txBody>
      </p:sp>
      <p:sp>
        <p:nvSpPr>
          <p:cNvPr id="5" name="Text 3"/>
          <p:cNvSpPr/>
          <p:nvPr/>
        </p:nvSpPr>
        <p:spPr>
          <a:xfrm>
            <a:off x="1015008" y="3456027"/>
            <a:ext cx="3772853"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 large, centralized repository that collects, stores, and manages data from various sources within an organization, designed specifically to support business intelligence activities.</a:t>
            </a:r>
            <a:endParaRPr lang="en-US" sz="1550" dirty="0"/>
          </a:p>
        </p:txBody>
      </p:sp>
      <p:sp>
        <p:nvSpPr>
          <p:cNvPr id="6" name="Shape 4"/>
          <p:cNvSpPr/>
          <p:nvPr/>
        </p:nvSpPr>
        <p:spPr>
          <a:xfrm>
            <a:off x="5207437" y="2805589"/>
            <a:ext cx="4215408" cy="2776895"/>
          </a:xfrm>
          <a:prstGeom prst="roundRect">
            <a:avLst>
              <a:gd name="adj" fmla="val 3002"/>
            </a:avLst>
          </a:prstGeom>
          <a:solidFill>
            <a:srgbClr val="FFFFFF"/>
          </a:solidFill>
          <a:ln w="22860">
            <a:solidFill>
              <a:srgbClr val="C5D2CF"/>
            </a:solidFill>
            <a:prstDash val="solid"/>
          </a:ln>
        </p:spPr>
        <p:txBody>
          <a:bodyPr/>
          <a:lstStyle/>
          <a:p>
            <a:endParaRPr lang="en-IN"/>
          </a:p>
        </p:txBody>
      </p:sp>
      <p:sp>
        <p:nvSpPr>
          <p:cNvPr id="7" name="Text 5"/>
          <p:cNvSpPr/>
          <p:nvPr/>
        </p:nvSpPr>
        <p:spPr>
          <a:xfrm>
            <a:off x="5428655" y="30268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Purpose</a:t>
            </a:r>
            <a:endParaRPr lang="en-US" sz="1950" dirty="0"/>
          </a:p>
        </p:txBody>
      </p:sp>
      <p:sp>
        <p:nvSpPr>
          <p:cNvPr id="8" name="Text 6"/>
          <p:cNvSpPr/>
          <p:nvPr/>
        </p:nvSpPr>
        <p:spPr>
          <a:xfrm>
            <a:off x="5428655" y="3456027"/>
            <a:ext cx="3772972"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To enable data analysis, reporting, and informed decision-making by centralizing data from different sources, allowing organizations to identify patterns, trends, and insights.</a:t>
            </a:r>
            <a:endParaRPr lang="en-US" sz="1550" dirty="0"/>
          </a:p>
        </p:txBody>
      </p:sp>
      <p:sp>
        <p:nvSpPr>
          <p:cNvPr id="9" name="Shape 7"/>
          <p:cNvSpPr/>
          <p:nvPr/>
        </p:nvSpPr>
        <p:spPr>
          <a:xfrm>
            <a:off x="9621203" y="2805589"/>
            <a:ext cx="4215289" cy="2776895"/>
          </a:xfrm>
          <a:prstGeom prst="roundRect">
            <a:avLst>
              <a:gd name="adj" fmla="val 3002"/>
            </a:avLst>
          </a:prstGeom>
          <a:solidFill>
            <a:srgbClr val="FFFFFF"/>
          </a:solidFill>
          <a:ln w="22860">
            <a:solidFill>
              <a:srgbClr val="C5D2CF"/>
            </a:solidFill>
            <a:prstDash val="solid"/>
          </a:ln>
        </p:spPr>
        <p:txBody>
          <a:bodyPr/>
          <a:lstStyle/>
          <a:p>
            <a:endParaRPr lang="en-IN"/>
          </a:p>
        </p:txBody>
      </p:sp>
      <p:sp>
        <p:nvSpPr>
          <p:cNvPr id="10" name="Text 8"/>
          <p:cNvSpPr/>
          <p:nvPr/>
        </p:nvSpPr>
        <p:spPr>
          <a:xfrm>
            <a:off x="9842421" y="30268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Technology</a:t>
            </a:r>
            <a:endParaRPr lang="en-US" sz="1950" dirty="0"/>
          </a:p>
        </p:txBody>
      </p:sp>
      <p:sp>
        <p:nvSpPr>
          <p:cNvPr id="11" name="Text 9"/>
          <p:cNvSpPr/>
          <p:nvPr/>
        </p:nvSpPr>
        <p:spPr>
          <a:xfrm>
            <a:off x="9842421" y="3456027"/>
            <a:ext cx="3772853"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Utilizes specialized technologies such as data modeling, ETL (extraction, transformation, loading) tools, and OLAP (Online Analytical Processing) systems to process and analyze large volumes of data.</a:t>
            </a:r>
            <a:endParaRPr lang="en-US" sz="1550" dirty="0"/>
          </a:p>
        </p:txBody>
      </p:sp>
      <p:sp>
        <p:nvSpPr>
          <p:cNvPr id="12" name="Text 10"/>
          <p:cNvSpPr/>
          <p:nvPr/>
        </p:nvSpPr>
        <p:spPr>
          <a:xfrm>
            <a:off x="793790" y="580572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Data warehouses can be built on-premises or in the cloud, with cloud-based solutions offering advantages in scalability, cost-effectiveness, and ease of use.</a:t>
            </a:r>
            <a:endParaRPr lang="en-US" sz="15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75579"/>
            <a:ext cx="7001470"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Snowflake's Unique Architecture</a:t>
            </a:r>
            <a:endParaRPr lang="en-US" sz="3900" dirty="0"/>
          </a:p>
        </p:txBody>
      </p:sp>
      <p:sp>
        <p:nvSpPr>
          <p:cNvPr id="4" name="Text 1"/>
          <p:cNvSpPr/>
          <p:nvPr/>
        </p:nvSpPr>
        <p:spPr>
          <a:xfrm>
            <a:off x="793790" y="2693313"/>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At the heart of Snowflake's innovation is its revolutionary architecture that separates compute from storage while maintaining high performance.</a:t>
            </a:r>
            <a:endParaRPr lang="en-US" sz="1550" dirty="0"/>
          </a:p>
        </p:txBody>
      </p:sp>
      <p:sp>
        <p:nvSpPr>
          <p:cNvPr id="5" name="Text 2"/>
          <p:cNvSpPr/>
          <p:nvPr/>
        </p:nvSpPr>
        <p:spPr>
          <a:xfrm>
            <a:off x="793790" y="3551634"/>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Database Storage</a:t>
            </a:r>
            <a:r>
              <a:rPr lang="en-US" sz="1550" dirty="0">
                <a:solidFill>
                  <a:srgbClr val="2C3249"/>
                </a:solidFill>
                <a:latin typeface="Martel Sans" pitchFamily="34" charset="0"/>
                <a:ea typeface="Martel Sans" pitchFamily="34" charset="-122"/>
                <a:cs typeface="Martel Sans" pitchFamily="34" charset="-120"/>
              </a:rPr>
              <a:t>: Optimized columnar storage format with automatic compression</a:t>
            </a:r>
            <a:endParaRPr lang="en-US" sz="1550" dirty="0"/>
          </a:p>
        </p:txBody>
      </p:sp>
      <p:sp>
        <p:nvSpPr>
          <p:cNvPr id="6" name="Text 3"/>
          <p:cNvSpPr/>
          <p:nvPr/>
        </p:nvSpPr>
        <p:spPr>
          <a:xfrm>
            <a:off x="793790" y="4256127"/>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Query Processing</a:t>
            </a:r>
            <a:r>
              <a:rPr lang="en-US" sz="1550" dirty="0">
                <a:solidFill>
                  <a:srgbClr val="2C3249"/>
                </a:solidFill>
                <a:latin typeface="Martel Sans" pitchFamily="34" charset="0"/>
                <a:ea typeface="Martel Sans" pitchFamily="34" charset="-122"/>
                <a:cs typeface="Martel Sans" pitchFamily="34" charset="-120"/>
              </a:rPr>
              <a:t>: Massively parallel processing (MPP) across virtual warehouses</a:t>
            </a:r>
            <a:endParaRPr lang="en-US" sz="1550" dirty="0"/>
          </a:p>
        </p:txBody>
      </p:sp>
      <p:sp>
        <p:nvSpPr>
          <p:cNvPr id="7" name="Text 4"/>
          <p:cNvSpPr/>
          <p:nvPr/>
        </p:nvSpPr>
        <p:spPr>
          <a:xfrm>
            <a:off x="793790" y="4960620"/>
            <a:ext cx="755642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Cloud Services</a:t>
            </a:r>
            <a:r>
              <a:rPr lang="en-US" sz="1550" dirty="0">
                <a:solidFill>
                  <a:srgbClr val="2C3249"/>
                </a:solidFill>
                <a:latin typeface="Martel Sans" pitchFamily="34" charset="0"/>
                <a:ea typeface="Martel Sans" pitchFamily="34" charset="-122"/>
                <a:cs typeface="Martel Sans" pitchFamily="34" charset="-120"/>
              </a:rPr>
              <a:t>: Handles authentication, infrastructure management, metadata, and query optimization</a:t>
            </a:r>
            <a:endParaRPr lang="en-US" sz="1550" dirty="0"/>
          </a:p>
        </p:txBody>
      </p:sp>
      <p:sp>
        <p:nvSpPr>
          <p:cNvPr id="8" name="Text 5"/>
          <p:cNvSpPr/>
          <p:nvPr/>
        </p:nvSpPr>
        <p:spPr>
          <a:xfrm>
            <a:off x="793790" y="5818942"/>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This separation enables independent scaling and creates a foundation for Snowflake's unique value proposition in the data platform market.</a:t>
            </a:r>
            <a:endParaRPr lang="en-US" sz="15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15553" y="423148"/>
            <a:ext cx="6530102" cy="480774"/>
          </a:xfrm>
          <a:prstGeom prst="rect">
            <a:avLst/>
          </a:prstGeom>
          <a:noFill/>
          <a:ln/>
        </p:spPr>
        <p:txBody>
          <a:bodyPr wrap="none" lIns="0" tIns="0" rIns="0" bIns="0" rtlCol="0" anchor="t"/>
          <a:lstStyle/>
          <a:p>
            <a:pPr marL="0" indent="0" algn="l">
              <a:lnSpc>
                <a:spcPts val="3750"/>
              </a:lnSpc>
              <a:buNone/>
            </a:pPr>
            <a:r>
              <a:rPr lang="en-US" sz="3000" dirty="0">
                <a:solidFill>
                  <a:srgbClr val="272D45"/>
                </a:solidFill>
                <a:latin typeface="Kanit Light" pitchFamily="34" charset="0"/>
                <a:ea typeface="Kanit Light" pitchFamily="34" charset="-122"/>
                <a:cs typeface="Kanit Light" pitchFamily="34" charset="-120"/>
              </a:rPr>
              <a:t>Multi-Cluster Shared Data Architecture</a:t>
            </a:r>
            <a:endParaRPr lang="en-US" sz="3000" dirty="0"/>
          </a:p>
        </p:txBody>
      </p:sp>
      <p:pic>
        <p:nvPicPr>
          <p:cNvPr id="3" name="Image 0" descr="preencoded.png"/>
          <p:cNvPicPr>
            <a:picLocks noChangeAspect="1"/>
          </p:cNvPicPr>
          <p:nvPr/>
        </p:nvPicPr>
        <p:blipFill>
          <a:blip r:embed="rId3"/>
          <a:stretch>
            <a:fillRect/>
          </a:stretch>
        </p:blipFill>
        <p:spPr>
          <a:xfrm>
            <a:off x="615553" y="1211699"/>
            <a:ext cx="13399294" cy="6957298"/>
          </a:xfrm>
          <a:prstGeom prst="rect">
            <a:avLst/>
          </a:prstGeom>
        </p:spPr>
      </p:pic>
      <p:sp>
        <p:nvSpPr>
          <p:cNvPr id="4" name="Text 1"/>
          <p:cNvSpPr/>
          <p:nvPr/>
        </p:nvSpPr>
        <p:spPr>
          <a:xfrm>
            <a:off x="6475079" y="4124239"/>
            <a:ext cx="1653476" cy="1116096"/>
          </a:xfrm>
          <a:prstGeom prst="rect">
            <a:avLst/>
          </a:prstGeom>
          <a:noFill/>
          <a:ln/>
        </p:spPr>
        <p:txBody>
          <a:bodyPr wrap="square" lIns="0" tIns="0" rIns="0" bIns="0" rtlCol="0" anchor="t"/>
          <a:lstStyle/>
          <a:p>
            <a:pPr marL="0" indent="0" algn="ctr">
              <a:lnSpc>
                <a:spcPts val="1650"/>
              </a:lnSpc>
              <a:buNone/>
            </a:pPr>
            <a:r>
              <a:rPr lang="en-US" sz="1350" dirty="0">
                <a:solidFill>
                  <a:srgbClr val="FFFFFF"/>
                </a:solidFill>
                <a:latin typeface="Kanit Light" pitchFamily="34" charset="0"/>
                <a:ea typeface="Kanit Light" pitchFamily="34" charset="-122"/>
                <a:cs typeface="Kanit Light" pitchFamily="34" charset="-120"/>
              </a:rPr>
              <a:t>Shared Data Layer (Snowflake)</a:t>
            </a:r>
            <a:endParaRPr lang="en-US" sz="1350" dirty="0"/>
          </a:p>
        </p:txBody>
      </p:sp>
      <p:pic>
        <p:nvPicPr>
          <p:cNvPr id="5" name="Image 1" descr="preencoded.png"/>
          <p:cNvPicPr>
            <a:picLocks noChangeAspect="1"/>
          </p:cNvPicPr>
          <p:nvPr/>
        </p:nvPicPr>
        <p:blipFill>
          <a:blip r:embed="rId4"/>
          <a:stretch>
            <a:fillRect/>
          </a:stretch>
        </p:blipFill>
        <p:spPr>
          <a:xfrm>
            <a:off x="5527224" y="3056714"/>
            <a:ext cx="336482" cy="336482"/>
          </a:xfrm>
          <a:prstGeom prst="rect">
            <a:avLst/>
          </a:prstGeom>
        </p:spPr>
      </p:pic>
      <p:sp>
        <p:nvSpPr>
          <p:cNvPr id="6" name="Text 2"/>
          <p:cNvSpPr/>
          <p:nvPr/>
        </p:nvSpPr>
        <p:spPr>
          <a:xfrm>
            <a:off x="932628" y="2647478"/>
            <a:ext cx="2896890" cy="372032"/>
          </a:xfrm>
          <a:prstGeom prst="rect">
            <a:avLst/>
          </a:prstGeom>
          <a:noFill/>
          <a:ln/>
        </p:spPr>
        <p:txBody>
          <a:bodyPr wrap="none" lIns="0" tIns="0" rIns="0" bIns="0" rtlCol="0" anchor="t"/>
          <a:lstStyle/>
          <a:p>
            <a:pPr marL="0" indent="0" algn="l">
              <a:lnSpc>
                <a:spcPts val="1650"/>
              </a:lnSpc>
              <a:buNone/>
            </a:pPr>
            <a:r>
              <a:rPr lang="en-US" sz="1350" dirty="0">
                <a:solidFill>
                  <a:srgbClr val="2C3249"/>
                </a:solidFill>
                <a:latin typeface="Kanit Light" pitchFamily="34" charset="0"/>
                <a:ea typeface="Kanit Light" pitchFamily="34" charset="-122"/>
                <a:cs typeface="Kanit Light" pitchFamily="34" charset="-120"/>
              </a:rPr>
              <a:t>Analytics Warehouse</a:t>
            </a:r>
            <a:endParaRPr lang="en-US" sz="1350" dirty="0"/>
          </a:p>
        </p:txBody>
      </p:sp>
      <p:sp>
        <p:nvSpPr>
          <p:cNvPr id="7" name="Text 3"/>
          <p:cNvSpPr/>
          <p:nvPr/>
        </p:nvSpPr>
        <p:spPr>
          <a:xfrm>
            <a:off x="932628" y="3125333"/>
            <a:ext cx="2896890" cy="595251"/>
          </a:xfrm>
          <a:prstGeom prst="rect">
            <a:avLst/>
          </a:prstGeom>
          <a:noFill/>
          <a:ln/>
        </p:spPr>
        <p:txBody>
          <a:bodyPr wrap="square" lIns="0" tIns="0" rIns="0" bIns="0" rtlCol="0" anchor="t"/>
          <a:lstStyle/>
          <a:p>
            <a:pPr marL="0" indent="0" algn="l">
              <a:lnSpc>
                <a:spcPts val="1350"/>
              </a:lnSpc>
              <a:buNone/>
            </a:pPr>
            <a:r>
              <a:rPr lang="en-US" sz="1050" dirty="0">
                <a:solidFill>
                  <a:srgbClr val="2C3249"/>
                </a:solidFill>
                <a:latin typeface="Martel Sans" pitchFamily="34" charset="0"/>
                <a:ea typeface="Martel Sans" pitchFamily="34" charset="-122"/>
                <a:cs typeface="Martel Sans" pitchFamily="34" charset="-120"/>
              </a:rPr>
              <a:t>High-concurrency BI and reporting workloads</a:t>
            </a:r>
            <a:endParaRPr lang="en-US" sz="1050" dirty="0"/>
          </a:p>
        </p:txBody>
      </p:sp>
      <p:sp>
        <p:nvSpPr>
          <p:cNvPr id="8" name="Text 4"/>
          <p:cNvSpPr/>
          <p:nvPr/>
        </p:nvSpPr>
        <p:spPr>
          <a:xfrm>
            <a:off x="10800572" y="2647478"/>
            <a:ext cx="2896890" cy="372032"/>
          </a:xfrm>
          <a:prstGeom prst="rect">
            <a:avLst/>
          </a:prstGeom>
          <a:noFill/>
          <a:ln/>
        </p:spPr>
        <p:txBody>
          <a:bodyPr wrap="none" lIns="0" tIns="0" rIns="0" bIns="0" rtlCol="0" anchor="t"/>
          <a:lstStyle/>
          <a:p>
            <a:pPr marL="0" indent="0" algn="l">
              <a:lnSpc>
                <a:spcPts val="1650"/>
              </a:lnSpc>
              <a:buNone/>
            </a:pPr>
            <a:r>
              <a:rPr lang="en-US" sz="1350" dirty="0">
                <a:solidFill>
                  <a:srgbClr val="2C3249"/>
                </a:solidFill>
                <a:latin typeface="Kanit Light" pitchFamily="34" charset="0"/>
                <a:ea typeface="Kanit Light" pitchFamily="34" charset="-122"/>
                <a:cs typeface="Kanit Light" pitchFamily="34" charset="-120"/>
              </a:rPr>
              <a:t>ETL/ELT Warehouse</a:t>
            </a:r>
            <a:endParaRPr lang="en-US" sz="1350" dirty="0"/>
          </a:p>
        </p:txBody>
      </p:sp>
      <p:sp>
        <p:nvSpPr>
          <p:cNvPr id="9" name="Text 5"/>
          <p:cNvSpPr/>
          <p:nvPr/>
        </p:nvSpPr>
        <p:spPr>
          <a:xfrm>
            <a:off x="10800572" y="3125333"/>
            <a:ext cx="2896890" cy="595251"/>
          </a:xfrm>
          <a:prstGeom prst="rect">
            <a:avLst/>
          </a:prstGeom>
          <a:noFill/>
          <a:ln/>
        </p:spPr>
        <p:txBody>
          <a:bodyPr wrap="square" lIns="0" tIns="0" rIns="0" bIns="0" rtlCol="0" anchor="t"/>
          <a:lstStyle/>
          <a:p>
            <a:pPr marL="0" indent="0" algn="l">
              <a:lnSpc>
                <a:spcPts val="1350"/>
              </a:lnSpc>
              <a:buNone/>
            </a:pPr>
            <a:r>
              <a:rPr lang="en-US" sz="1050" dirty="0">
                <a:solidFill>
                  <a:srgbClr val="2C3249"/>
                </a:solidFill>
                <a:latin typeface="Martel Sans" pitchFamily="34" charset="0"/>
                <a:ea typeface="Martel Sans" pitchFamily="34" charset="-122"/>
                <a:cs typeface="Martel Sans" pitchFamily="34" charset="-120"/>
              </a:rPr>
              <a:t>Data ingestion and transformation pipelines</a:t>
            </a:r>
            <a:endParaRPr lang="en-US" sz="1050" dirty="0"/>
          </a:p>
        </p:txBody>
      </p:sp>
      <p:pic>
        <p:nvPicPr>
          <p:cNvPr id="10" name="Image 2" descr="preencoded.png"/>
          <p:cNvPicPr>
            <a:picLocks noChangeAspect="1"/>
          </p:cNvPicPr>
          <p:nvPr/>
        </p:nvPicPr>
        <p:blipFill>
          <a:blip r:embed="rId5"/>
          <a:stretch>
            <a:fillRect/>
          </a:stretch>
        </p:blipFill>
        <p:spPr>
          <a:xfrm>
            <a:off x="8728354" y="2342412"/>
            <a:ext cx="336482" cy="336482"/>
          </a:xfrm>
          <a:prstGeom prst="rect">
            <a:avLst/>
          </a:prstGeom>
        </p:spPr>
      </p:pic>
      <p:pic>
        <p:nvPicPr>
          <p:cNvPr id="11" name="Image 3" descr="preencoded.png"/>
          <p:cNvPicPr>
            <a:picLocks noChangeAspect="1"/>
          </p:cNvPicPr>
          <p:nvPr/>
        </p:nvPicPr>
        <p:blipFill>
          <a:blip r:embed="rId6"/>
          <a:stretch>
            <a:fillRect/>
          </a:stretch>
        </p:blipFill>
        <p:spPr>
          <a:xfrm>
            <a:off x="4905517" y="5940376"/>
            <a:ext cx="336482" cy="336482"/>
          </a:xfrm>
          <a:prstGeom prst="rect">
            <a:avLst/>
          </a:prstGeom>
        </p:spPr>
      </p:pic>
      <p:sp>
        <p:nvSpPr>
          <p:cNvPr id="12" name="Text 6"/>
          <p:cNvSpPr/>
          <p:nvPr/>
        </p:nvSpPr>
        <p:spPr>
          <a:xfrm>
            <a:off x="932628" y="5742785"/>
            <a:ext cx="2896890" cy="744064"/>
          </a:xfrm>
          <a:prstGeom prst="rect">
            <a:avLst/>
          </a:prstGeom>
          <a:noFill/>
          <a:ln/>
        </p:spPr>
        <p:txBody>
          <a:bodyPr wrap="square" lIns="0" tIns="0" rIns="0" bIns="0" rtlCol="0" anchor="t"/>
          <a:lstStyle/>
          <a:p>
            <a:pPr marL="0" indent="0" algn="l">
              <a:lnSpc>
                <a:spcPts val="1650"/>
              </a:lnSpc>
              <a:buNone/>
            </a:pPr>
            <a:r>
              <a:rPr lang="en-US" sz="1350" dirty="0">
                <a:solidFill>
                  <a:srgbClr val="2C3249"/>
                </a:solidFill>
                <a:latin typeface="Kanit Light" pitchFamily="34" charset="0"/>
                <a:ea typeface="Kanit Light" pitchFamily="34" charset="-122"/>
                <a:cs typeface="Kanit Light" pitchFamily="34" charset="-120"/>
              </a:rPr>
              <a:t>Data Science Warehouse</a:t>
            </a:r>
            <a:endParaRPr lang="en-US" sz="1350" dirty="0"/>
          </a:p>
        </p:txBody>
      </p:sp>
      <p:sp>
        <p:nvSpPr>
          <p:cNvPr id="13" name="Text 7"/>
          <p:cNvSpPr/>
          <p:nvPr/>
        </p:nvSpPr>
        <p:spPr>
          <a:xfrm>
            <a:off x="932628" y="6592672"/>
            <a:ext cx="2896890" cy="595252"/>
          </a:xfrm>
          <a:prstGeom prst="rect">
            <a:avLst/>
          </a:prstGeom>
          <a:noFill/>
          <a:ln/>
        </p:spPr>
        <p:txBody>
          <a:bodyPr wrap="square" lIns="0" tIns="0" rIns="0" bIns="0" rtlCol="0" anchor="t"/>
          <a:lstStyle/>
          <a:p>
            <a:pPr marL="0" indent="0" algn="l">
              <a:lnSpc>
                <a:spcPts val="1350"/>
              </a:lnSpc>
              <a:buNone/>
            </a:pPr>
            <a:r>
              <a:rPr lang="en-US" sz="1050" dirty="0">
                <a:solidFill>
                  <a:srgbClr val="2C3249"/>
                </a:solidFill>
                <a:latin typeface="Martel Sans" pitchFamily="34" charset="0"/>
                <a:ea typeface="Martel Sans" pitchFamily="34" charset="-122"/>
                <a:cs typeface="Martel Sans" pitchFamily="34" charset="-120"/>
              </a:rPr>
              <a:t>Model training and exploration compute</a:t>
            </a:r>
            <a:endParaRPr lang="en-US" sz="1050" dirty="0"/>
          </a:p>
        </p:txBody>
      </p:sp>
      <p:sp>
        <p:nvSpPr>
          <p:cNvPr id="14" name="Text 8"/>
          <p:cNvSpPr/>
          <p:nvPr/>
        </p:nvSpPr>
        <p:spPr>
          <a:xfrm>
            <a:off x="10800572" y="5742785"/>
            <a:ext cx="2896890" cy="744064"/>
          </a:xfrm>
          <a:prstGeom prst="rect">
            <a:avLst/>
          </a:prstGeom>
          <a:noFill/>
          <a:ln/>
        </p:spPr>
        <p:txBody>
          <a:bodyPr wrap="square" lIns="0" tIns="0" rIns="0" bIns="0" rtlCol="0" anchor="t"/>
          <a:lstStyle/>
          <a:p>
            <a:pPr marL="0" indent="0" algn="l">
              <a:lnSpc>
                <a:spcPts val="1650"/>
              </a:lnSpc>
              <a:buNone/>
            </a:pPr>
            <a:r>
              <a:rPr lang="en-US" sz="1350" dirty="0">
                <a:solidFill>
                  <a:srgbClr val="2C3249"/>
                </a:solidFill>
                <a:latin typeface="Kanit Light" pitchFamily="34" charset="0"/>
                <a:ea typeface="Kanit Light" pitchFamily="34" charset="-122"/>
                <a:cs typeface="Kanit Light" pitchFamily="34" charset="-120"/>
              </a:rPr>
              <a:t>Real-time/Streaming Warehouse</a:t>
            </a:r>
            <a:endParaRPr lang="en-US" sz="1350" dirty="0"/>
          </a:p>
        </p:txBody>
      </p:sp>
      <p:sp>
        <p:nvSpPr>
          <p:cNvPr id="15" name="Text 9"/>
          <p:cNvSpPr/>
          <p:nvPr/>
        </p:nvSpPr>
        <p:spPr>
          <a:xfrm>
            <a:off x="10800572" y="6592672"/>
            <a:ext cx="2896890" cy="595252"/>
          </a:xfrm>
          <a:prstGeom prst="rect">
            <a:avLst/>
          </a:prstGeom>
          <a:noFill/>
          <a:ln/>
        </p:spPr>
        <p:txBody>
          <a:bodyPr wrap="square" lIns="0" tIns="0" rIns="0" bIns="0" rtlCol="0" anchor="t"/>
          <a:lstStyle/>
          <a:p>
            <a:pPr marL="0" indent="0" algn="l">
              <a:lnSpc>
                <a:spcPts val="1350"/>
              </a:lnSpc>
              <a:buNone/>
            </a:pPr>
            <a:r>
              <a:rPr lang="en-US" sz="1050" dirty="0">
                <a:solidFill>
                  <a:srgbClr val="2C3249"/>
                </a:solidFill>
                <a:latin typeface="Martel Sans" pitchFamily="34" charset="0"/>
                <a:ea typeface="Martel Sans" pitchFamily="34" charset="-122"/>
                <a:cs typeface="Martel Sans" pitchFamily="34" charset="-120"/>
              </a:rPr>
              <a:t>Low-latency streaming and serving</a:t>
            </a:r>
            <a:endParaRPr lang="en-US" sz="1050" dirty="0"/>
          </a:p>
        </p:txBody>
      </p:sp>
      <p:pic>
        <p:nvPicPr>
          <p:cNvPr id="16" name="Image 4" descr="preencoded.png"/>
          <p:cNvPicPr>
            <a:picLocks noChangeAspect="1"/>
          </p:cNvPicPr>
          <p:nvPr/>
        </p:nvPicPr>
        <p:blipFill>
          <a:blip r:embed="rId7"/>
          <a:stretch>
            <a:fillRect/>
          </a:stretch>
        </p:blipFill>
        <p:spPr>
          <a:xfrm>
            <a:off x="9059049" y="7038284"/>
            <a:ext cx="336482" cy="336482"/>
          </a:xfrm>
          <a:prstGeom prst="rect">
            <a:avLst/>
          </a:prstGeom>
        </p:spPr>
      </p:pic>
      <p:sp>
        <p:nvSpPr>
          <p:cNvPr id="17" name="Text 10"/>
          <p:cNvSpPr/>
          <p:nvPr/>
        </p:nvSpPr>
        <p:spPr>
          <a:xfrm>
            <a:off x="615553" y="8342114"/>
            <a:ext cx="13399294" cy="492443"/>
          </a:xfrm>
          <a:prstGeom prst="rect">
            <a:avLst/>
          </a:prstGeom>
          <a:noFill/>
          <a:ln/>
        </p:spPr>
        <p:txBody>
          <a:bodyPr wrap="square" lIns="0" tIns="0" rIns="0" bIns="0" rtlCol="0" anchor="t"/>
          <a:lstStyle/>
          <a:p>
            <a:pPr marL="0" indent="0" algn="l">
              <a:lnSpc>
                <a:spcPts val="1900"/>
              </a:lnSpc>
              <a:buNone/>
            </a:pPr>
            <a:r>
              <a:rPr lang="en-US" sz="1200" dirty="0">
                <a:solidFill>
                  <a:srgbClr val="2C3249"/>
                </a:solidFill>
                <a:latin typeface="Martel Sans" pitchFamily="34" charset="0"/>
                <a:ea typeface="Martel Sans" pitchFamily="34" charset="-122"/>
                <a:cs typeface="Martel Sans" pitchFamily="34" charset="-120"/>
              </a:rPr>
              <a:t>This architecture allows multiple compute clusters to work on the same data simultaneously without interference. Data scientists, analysts, and engineers can all run their workloads without impacting each other's performance.</a:t>
            </a:r>
            <a:endParaRPr lang="en-US" sz="1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43063"/>
            <a:ext cx="782312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Separation of Compute and Storage</a:t>
            </a:r>
            <a:endParaRPr lang="en-US" sz="3900" dirty="0"/>
          </a:p>
        </p:txBody>
      </p:sp>
      <p:sp>
        <p:nvSpPr>
          <p:cNvPr id="3" name="Text 1"/>
          <p:cNvSpPr/>
          <p:nvPr/>
        </p:nvSpPr>
        <p:spPr>
          <a:xfrm>
            <a:off x="793790" y="2759154"/>
            <a:ext cx="2575322"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Traditional Architecture</a:t>
            </a:r>
            <a:endParaRPr lang="en-US" sz="1950" dirty="0"/>
          </a:p>
        </p:txBody>
      </p:sp>
      <p:sp>
        <p:nvSpPr>
          <p:cNvPr id="4" name="Text 2"/>
          <p:cNvSpPr/>
          <p:nvPr/>
        </p:nvSpPr>
        <p:spPr>
          <a:xfrm>
            <a:off x="793790" y="326767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Fixed compute and storage resources</a:t>
            </a:r>
            <a:endParaRPr lang="en-US" sz="1550" dirty="0"/>
          </a:p>
        </p:txBody>
      </p:sp>
      <p:sp>
        <p:nvSpPr>
          <p:cNvPr id="5" name="Text 3"/>
          <p:cNvSpPr/>
          <p:nvPr/>
        </p:nvSpPr>
        <p:spPr>
          <a:xfrm>
            <a:off x="793790" y="365462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Scale up requires both even if only one is needed</a:t>
            </a:r>
            <a:endParaRPr lang="en-US" sz="1550" dirty="0"/>
          </a:p>
        </p:txBody>
      </p:sp>
      <p:sp>
        <p:nvSpPr>
          <p:cNvPr id="6" name="Text 4"/>
          <p:cNvSpPr/>
          <p:nvPr/>
        </p:nvSpPr>
        <p:spPr>
          <a:xfrm>
            <a:off x="793790" y="404157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Performance degrades as data volumes grow</a:t>
            </a:r>
            <a:endParaRPr lang="en-US" sz="1550" dirty="0"/>
          </a:p>
        </p:txBody>
      </p:sp>
      <p:sp>
        <p:nvSpPr>
          <p:cNvPr id="7" name="Text 5"/>
          <p:cNvSpPr/>
          <p:nvPr/>
        </p:nvSpPr>
        <p:spPr>
          <a:xfrm>
            <a:off x="793790" y="442853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Expensive over-provisioning to handle peak loads</a:t>
            </a:r>
            <a:endParaRPr lang="en-US" sz="1550" dirty="0"/>
          </a:p>
        </p:txBody>
      </p:sp>
      <p:sp>
        <p:nvSpPr>
          <p:cNvPr id="8" name="Text 6"/>
          <p:cNvSpPr/>
          <p:nvPr/>
        </p:nvSpPr>
        <p:spPr>
          <a:xfrm>
            <a:off x="793790" y="481548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Complex upgrades and maintenance windows</a:t>
            </a:r>
            <a:endParaRPr lang="en-US" sz="1550" dirty="0"/>
          </a:p>
        </p:txBody>
      </p:sp>
      <p:sp>
        <p:nvSpPr>
          <p:cNvPr id="9" name="Text 7"/>
          <p:cNvSpPr/>
          <p:nvPr/>
        </p:nvSpPr>
        <p:spPr>
          <a:xfrm>
            <a:off x="7564874" y="2759154"/>
            <a:ext cx="2516029"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Snowflake Architecture</a:t>
            </a:r>
            <a:endParaRPr lang="en-US" sz="1950" dirty="0"/>
          </a:p>
        </p:txBody>
      </p:sp>
      <p:sp>
        <p:nvSpPr>
          <p:cNvPr id="10" name="Text 8"/>
          <p:cNvSpPr/>
          <p:nvPr/>
        </p:nvSpPr>
        <p:spPr>
          <a:xfrm>
            <a:off x="7564874" y="326767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Decoupled compute and storage layers</a:t>
            </a:r>
            <a:endParaRPr lang="en-US" sz="1550" dirty="0"/>
          </a:p>
        </p:txBody>
      </p:sp>
      <p:sp>
        <p:nvSpPr>
          <p:cNvPr id="11" name="Text 9"/>
          <p:cNvSpPr/>
          <p:nvPr/>
        </p:nvSpPr>
        <p:spPr>
          <a:xfrm>
            <a:off x="7564874" y="365462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Independent scaling of each component</a:t>
            </a:r>
            <a:endParaRPr lang="en-US" sz="1550" dirty="0"/>
          </a:p>
        </p:txBody>
      </p:sp>
      <p:sp>
        <p:nvSpPr>
          <p:cNvPr id="12" name="Text 10"/>
          <p:cNvSpPr/>
          <p:nvPr/>
        </p:nvSpPr>
        <p:spPr>
          <a:xfrm>
            <a:off x="7564874" y="404157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Consistent performance regardless of data volume</a:t>
            </a:r>
            <a:endParaRPr lang="en-US" sz="1550" dirty="0"/>
          </a:p>
        </p:txBody>
      </p:sp>
      <p:sp>
        <p:nvSpPr>
          <p:cNvPr id="13" name="Text 11"/>
          <p:cNvSpPr/>
          <p:nvPr/>
        </p:nvSpPr>
        <p:spPr>
          <a:xfrm>
            <a:off x="7564874" y="442853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Pay only for what you use, scale on demand</a:t>
            </a:r>
            <a:endParaRPr lang="en-US" sz="1550" dirty="0"/>
          </a:p>
        </p:txBody>
      </p:sp>
      <p:sp>
        <p:nvSpPr>
          <p:cNvPr id="14" name="Text 12"/>
          <p:cNvSpPr/>
          <p:nvPr/>
        </p:nvSpPr>
        <p:spPr>
          <a:xfrm>
            <a:off x="7564874" y="481548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Zero-maintenance, continuous upgrades</a:t>
            </a:r>
            <a:endParaRPr lang="en-US" sz="1550" dirty="0"/>
          </a:p>
        </p:txBody>
      </p:sp>
      <p:sp>
        <p:nvSpPr>
          <p:cNvPr id="15" name="Shape 13"/>
          <p:cNvSpPr/>
          <p:nvPr/>
        </p:nvSpPr>
        <p:spPr>
          <a:xfrm>
            <a:off x="793790" y="5425678"/>
            <a:ext cx="13042821" cy="1160740"/>
          </a:xfrm>
          <a:prstGeom prst="roundRect">
            <a:avLst>
              <a:gd name="adj" fmla="val 7182"/>
            </a:avLst>
          </a:prstGeom>
          <a:solidFill>
            <a:srgbClr val="B6D6FC"/>
          </a:solidFill>
          <a:ln/>
        </p:spPr>
        <p:txBody>
          <a:bodyPr/>
          <a:lstStyle/>
          <a:p>
            <a:endParaRPr lang="en-IN"/>
          </a:p>
        </p:txBody>
      </p:sp>
      <p:pic>
        <p:nvPicPr>
          <p:cNvPr id="16" name="Image 0" descr="preencoded.png"/>
          <p:cNvPicPr>
            <a:picLocks noChangeAspect="1"/>
          </p:cNvPicPr>
          <p:nvPr/>
        </p:nvPicPr>
        <p:blipFill>
          <a:blip r:embed="rId3"/>
          <a:stretch>
            <a:fillRect/>
          </a:stretch>
        </p:blipFill>
        <p:spPr>
          <a:xfrm>
            <a:off x="992148" y="5698093"/>
            <a:ext cx="248007" cy="198358"/>
          </a:xfrm>
          <a:prstGeom prst="rect">
            <a:avLst/>
          </a:prstGeom>
        </p:spPr>
      </p:pic>
      <p:sp>
        <p:nvSpPr>
          <p:cNvPr id="17" name="Text 14"/>
          <p:cNvSpPr/>
          <p:nvPr/>
        </p:nvSpPr>
        <p:spPr>
          <a:xfrm>
            <a:off x="1438513" y="5673566"/>
            <a:ext cx="12199739"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Martel Sans" pitchFamily="34" charset="0"/>
                <a:ea typeface="Martel Sans" pitchFamily="34" charset="-122"/>
                <a:cs typeface="Martel Sans" pitchFamily="34" charset="-120"/>
              </a:rPr>
              <a:t>This separation is the foundation for Snowflake's elasticity and cost-efficiency. It allows you to appropriately size resources for different workloads without compromising on performance.</a:t>
            </a:r>
            <a:endParaRPr lang="en-US" sz="15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58352"/>
            <a:ext cx="6826925"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 Storage Architecture</a:t>
            </a:r>
            <a:endParaRPr lang="en-US" sz="3900" dirty="0"/>
          </a:p>
        </p:txBody>
      </p:sp>
      <p:sp>
        <p:nvSpPr>
          <p:cNvPr id="4" name="Text 1"/>
          <p:cNvSpPr/>
          <p:nvPr/>
        </p:nvSpPr>
        <p:spPr>
          <a:xfrm>
            <a:off x="793790" y="297608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organizes all data into </a:t>
            </a:r>
            <a:r>
              <a:rPr lang="en-US" sz="1550" b="1" dirty="0">
                <a:solidFill>
                  <a:srgbClr val="2C3249"/>
                </a:solidFill>
                <a:latin typeface="Martel Sans" pitchFamily="34" charset="0"/>
                <a:ea typeface="Martel Sans" pitchFamily="34" charset="-122"/>
                <a:cs typeface="Martel Sans" pitchFamily="34" charset="-120"/>
              </a:rPr>
              <a:t>micro-partitions</a:t>
            </a:r>
            <a:r>
              <a:rPr lang="en-US" sz="1550" dirty="0">
                <a:solidFill>
                  <a:srgbClr val="2C3249"/>
                </a:solidFill>
                <a:latin typeface="Martel Sans" pitchFamily="34" charset="0"/>
                <a:ea typeface="Martel Sans" pitchFamily="34" charset="-122"/>
                <a:cs typeface="Martel Sans" pitchFamily="34" charset="-120"/>
              </a:rPr>
              <a:t>, which are immutable files optimized for efficient storage and querying:</a:t>
            </a:r>
            <a:endParaRPr lang="en-US" sz="1550" dirty="0"/>
          </a:p>
        </p:txBody>
      </p:sp>
      <p:sp>
        <p:nvSpPr>
          <p:cNvPr id="5" name="Text 2"/>
          <p:cNvSpPr/>
          <p:nvPr/>
        </p:nvSpPr>
        <p:spPr>
          <a:xfrm>
            <a:off x="793790" y="3834408"/>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Columnar storage format for efficient scans and compression</a:t>
            </a:r>
            <a:endParaRPr lang="en-US" sz="1550" dirty="0"/>
          </a:p>
        </p:txBody>
      </p:sp>
      <p:sp>
        <p:nvSpPr>
          <p:cNvPr id="6" name="Text 3"/>
          <p:cNvSpPr/>
          <p:nvPr/>
        </p:nvSpPr>
        <p:spPr>
          <a:xfrm>
            <a:off x="793790" y="4221361"/>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Automatic partitioning and pruning during queries</a:t>
            </a:r>
            <a:endParaRPr lang="en-US" sz="1550" dirty="0"/>
          </a:p>
        </p:txBody>
      </p:sp>
      <p:sp>
        <p:nvSpPr>
          <p:cNvPr id="7" name="Text 4"/>
          <p:cNvSpPr/>
          <p:nvPr/>
        </p:nvSpPr>
        <p:spPr>
          <a:xfrm>
            <a:off x="793790" y="4608314"/>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Metadata-driven optimization without manual tuning</a:t>
            </a:r>
            <a:endParaRPr lang="en-US" sz="1550" dirty="0"/>
          </a:p>
        </p:txBody>
      </p:sp>
      <p:sp>
        <p:nvSpPr>
          <p:cNvPr id="8" name="Text 5"/>
          <p:cNvSpPr/>
          <p:nvPr/>
        </p:nvSpPr>
        <p:spPr>
          <a:xfrm>
            <a:off x="793790" y="4995267"/>
            <a:ext cx="75564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Transparent encryption at rest and in transit</a:t>
            </a:r>
            <a:endParaRPr lang="en-US" sz="1550" dirty="0"/>
          </a:p>
        </p:txBody>
      </p:sp>
      <p:sp>
        <p:nvSpPr>
          <p:cNvPr id="9" name="Text 6"/>
          <p:cNvSpPr/>
          <p:nvPr/>
        </p:nvSpPr>
        <p:spPr>
          <a:xfrm>
            <a:off x="793790" y="5536049"/>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This architecture eliminates the need for complex indexing, partitioning, or vacuuming operations that traditional databases require.</a:t>
            </a:r>
            <a:endParaRPr lang="en-US" sz="15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94636"/>
            <a:ext cx="1039606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Virtual Warehouses: Snowflake's Compute Layer</a:t>
            </a:r>
            <a:endParaRPr lang="en-US" sz="3900" dirty="0"/>
          </a:p>
        </p:txBody>
      </p:sp>
      <p:sp>
        <p:nvSpPr>
          <p:cNvPr id="3" name="Text 1"/>
          <p:cNvSpPr/>
          <p:nvPr/>
        </p:nvSpPr>
        <p:spPr>
          <a:xfrm>
            <a:off x="2254091" y="2287429"/>
            <a:ext cx="2480905" cy="310158"/>
          </a:xfrm>
          <a:prstGeom prst="rect">
            <a:avLst/>
          </a:prstGeom>
          <a:noFill/>
          <a:ln/>
        </p:spPr>
        <p:txBody>
          <a:bodyPr wrap="none" lIns="0" tIns="0" rIns="0" bIns="0" rtlCol="0" anchor="t"/>
          <a:lstStyle/>
          <a:p>
            <a:pPr marL="0" indent="0" algn="r">
              <a:lnSpc>
                <a:spcPts val="2400"/>
              </a:lnSpc>
              <a:buNone/>
            </a:pPr>
            <a:r>
              <a:rPr lang="en-US" sz="1950" dirty="0">
                <a:solidFill>
                  <a:srgbClr val="2C3249"/>
                </a:solidFill>
                <a:latin typeface="Kanit Light" pitchFamily="34" charset="0"/>
                <a:ea typeface="Kanit Light" pitchFamily="34" charset="-122"/>
                <a:cs typeface="Kanit Light" pitchFamily="34" charset="-120"/>
              </a:rPr>
              <a:t>Sizing Options</a:t>
            </a:r>
            <a:endParaRPr lang="en-US" sz="1950" dirty="0"/>
          </a:p>
        </p:txBody>
      </p:sp>
      <p:sp>
        <p:nvSpPr>
          <p:cNvPr id="4" name="Text 2"/>
          <p:cNvSpPr/>
          <p:nvPr/>
        </p:nvSpPr>
        <p:spPr>
          <a:xfrm>
            <a:off x="793790" y="2716649"/>
            <a:ext cx="3941207" cy="952619"/>
          </a:xfrm>
          <a:prstGeom prst="rect">
            <a:avLst/>
          </a:prstGeom>
          <a:noFill/>
          <a:ln/>
        </p:spPr>
        <p:txBody>
          <a:bodyPr wrap="square" lIns="0" tIns="0" rIns="0" bIns="0" rtlCol="0" anchor="t"/>
          <a:lstStyle/>
          <a:p>
            <a:pPr marL="0" indent="0" algn="r">
              <a:lnSpc>
                <a:spcPts val="2500"/>
              </a:lnSpc>
              <a:buNone/>
            </a:pPr>
            <a:r>
              <a:rPr lang="en-US" sz="1550" dirty="0">
                <a:solidFill>
                  <a:srgbClr val="2C3249"/>
                </a:solidFill>
                <a:latin typeface="Martel Sans" pitchFamily="34" charset="0"/>
                <a:ea typeface="Martel Sans" pitchFamily="34" charset="-122"/>
                <a:cs typeface="Martel Sans" pitchFamily="34" charset="-120"/>
              </a:rPr>
              <a:t>From X-Small to 6X-Large, offering flexibility to match compute power to workload needs</a:t>
            </a:r>
            <a:endParaRPr lang="en-US" sz="1550" dirty="0"/>
          </a:p>
        </p:txBody>
      </p:sp>
      <p:pic>
        <p:nvPicPr>
          <p:cNvPr id="5" name="Image 0" descr="preencoded.png"/>
          <p:cNvPicPr>
            <a:picLocks noChangeAspect="1"/>
          </p:cNvPicPr>
          <p:nvPr/>
        </p:nvPicPr>
        <p:blipFill>
          <a:blip r:embed="rId3"/>
          <a:stretch>
            <a:fillRect/>
          </a:stretch>
        </p:blipFill>
        <p:spPr>
          <a:xfrm>
            <a:off x="5032653" y="191154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36766" y="2878634"/>
            <a:ext cx="296942" cy="371118"/>
          </a:xfrm>
          <a:prstGeom prst="rect">
            <a:avLst/>
          </a:prstGeom>
        </p:spPr>
      </p:pic>
      <p:sp>
        <p:nvSpPr>
          <p:cNvPr id="7" name="Text 3"/>
          <p:cNvSpPr/>
          <p:nvPr/>
        </p:nvSpPr>
        <p:spPr>
          <a:xfrm>
            <a:off x="9895284" y="228742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Workload Isolation</a:t>
            </a:r>
            <a:endParaRPr lang="en-US" sz="1950" dirty="0"/>
          </a:p>
        </p:txBody>
      </p:sp>
      <p:sp>
        <p:nvSpPr>
          <p:cNvPr id="8" name="Text 4"/>
          <p:cNvSpPr/>
          <p:nvPr/>
        </p:nvSpPr>
        <p:spPr>
          <a:xfrm>
            <a:off x="9895284" y="2716649"/>
            <a:ext cx="3941326"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Dedicate warehouses to specific departments or workload types without resource contention</a:t>
            </a:r>
            <a:endParaRPr lang="en-US" sz="1550" dirty="0"/>
          </a:p>
        </p:txBody>
      </p:sp>
      <p:pic>
        <p:nvPicPr>
          <p:cNvPr id="9" name="Image 2" descr="preencoded.png"/>
          <p:cNvPicPr>
            <a:picLocks noChangeAspect="1"/>
          </p:cNvPicPr>
          <p:nvPr/>
        </p:nvPicPr>
        <p:blipFill>
          <a:blip r:embed="rId5"/>
          <a:stretch>
            <a:fillRect/>
          </a:stretch>
        </p:blipFill>
        <p:spPr>
          <a:xfrm>
            <a:off x="5032653" y="191154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296335" y="2878634"/>
            <a:ext cx="296942" cy="371118"/>
          </a:xfrm>
          <a:prstGeom prst="rect">
            <a:avLst/>
          </a:prstGeom>
        </p:spPr>
      </p:pic>
      <p:sp>
        <p:nvSpPr>
          <p:cNvPr id="11" name="Text 5"/>
          <p:cNvSpPr/>
          <p:nvPr/>
        </p:nvSpPr>
        <p:spPr>
          <a:xfrm>
            <a:off x="9895284" y="471868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Auto-Suspension</a:t>
            </a:r>
            <a:endParaRPr lang="en-US" sz="1950" dirty="0"/>
          </a:p>
        </p:txBody>
      </p:sp>
      <p:sp>
        <p:nvSpPr>
          <p:cNvPr id="12" name="Text 6"/>
          <p:cNvSpPr/>
          <p:nvPr/>
        </p:nvSpPr>
        <p:spPr>
          <a:xfrm>
            <a:off x="9895284" y="5147905"/>
            <a:ext cx="3941326"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Automatically pauses warehouses after a period of inactivity to prevent unnecessary costs</a:t>
            </a:r>
            <a:endParaRPr lang="en-US" sz="1550" dirty="0"/>
          </a:p>
        </p:txBody>
      </p:sp>
      <p:pic>
        <p:nvPicPr>
          <p:cNvPr id="13" name="Image 4" descr="preencoded.png"/>
          <p:cNvPicPr>
            <a:picLocks noChangeAspect="1"/>
          </p:cNvPicPr>
          <p:nvPr/>
        </p:nvPicPr>
        <p:blipFill>
          <a:blip r:embed="rId7"/>
          <a:stretch>
            <a:fillRect/>
          </a:stretch>
        </p:blipFill>
        <p:spPr>
          <a:xfrm>
            <a:off x="5032653" y="191154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296335" y="5138202"/>
            <a:ext cx="296942" cy="371118"/>
          </a:xfrm>
          <a:prstGeom prst="rect">
            <a:avLst/>
          </a:prstGeom>
        </p:spPr>
      </p:pic>
      <p:sp>
        <p:nvSpPr>
          <p:cNvPr id="15" name="Text 7"/>
          <p:cNvSpPr/>
          <p:nvPr/>
        </p:nvSpPr>
        <p:spPr>
          <a:xfrm>
            <a:off x="2254091" y="4718685"/>
            <a:ext cx="2480905" cy="310158"/>
          </a:xfrm>
          <a:prstGeom prst="rect">
            <a:avLst/>
          </a:prstGeom>
          <a:noFill/>
          <a:ln/>
        </p:spPr>
        <p:txBody>
          <a:bodyPr wrap="none" lIns="0" tIns="0" rIns="0" bIns="0" rtlCol="0" anchor="t"/>
          <a:lstStyle/>
          <a:p>
            <a:pPr marL="0" indent="0" algn="r">
              <a:lnSpc>
                <a:spcPts val="2400"/>
              </a:lnSpc>
              <a:buNone/>
            </a:pPr>
            <a:r>
              <a:rPr lang="en-US" sz="1950" dirty="0">
                <a:solidFill>
                  <a:srgbClr val="2C3249"/>
                </a:solidFill>
                <a:latin typeface="Kanit Light" pitchFamily="34" charset="0"/>
                <a:ea typeface="Kanit Light" pitchFamily="34" charset="-122"/>
                <a:cs typeface="Kanit Light" pitchFamily="34" charset="-120"/>
              </a:rPr>
              <a:t>Auto-Scaling</a:t>
            </a:r>
            <a:endParaRPr lang="en-US" sz="1950" dirty="0"/>
          </a:p>
        </p:txBody>
      </p:sp>
      <p:sp>
        <p:nvSpPr>
          <p:cNvPr id="16" name="Text 8"/>
          <p:cNvSpPr/>
          <p:nvPr/>
        </p:nvSpPr>
        <p:spPr>
          <a:xfrm>
            <a:off x="793790" y="5147905"/>
            <a:ext cx="3941207" cy="952619"/>
          </a:xfrm>
          <a:prstGeom prst="rect">
            <a:avLst/>
          </a:prstGeom>
          <a:noFill/>
          <a:ln/>
        </p:spPr>
        <p:txBody>
          <a:bodyPr wrap="square" lIns="0" tIns="0" rIns="0" bIns="0" rtlCol="0" anchor="t"/>
          <a:lstStyle/>
          <a:p>
            <a:pPr marL="0" indent="0" algn="r">
              <a:lnSpc>
                <a:spcPts val="2500"/>
              </a:lnSpc>
              <a:buNone/>
            </a:pPr>
            <a:r>
              <a:rPr lang="en-US" sz="1550" dirty="0">
                <a:solidFill>
                  <a:srgbClr val="2C3249"/>
                </a:solidFill>
                <a:latin typeface="Martel Sans" pitchFamily="34" charset="0"/>
                <a:ea typeface="Martel Sans" pitchFamily="34" charset="-122"/>
                <a:cs typeface="Martel Sans" pitchFamily="34" charset="-120"/>
              </a:rPr>
              <a:t>Dynamically adds or removes compute clusters based on concurrent user demands</a:t>
            </a:r>
            <a:endParaRPr lang="en-US" sz="1550" dirty="0"/>
          </a:p>
        </p:txBody>
      </p:sp>
      <p:pic>
        <p:nvPicPr>
          <p:cNvPr id="17" name="Image 6" descr="preencoded.png"/>
          <p:cNvPicPr>
            <a:picLocks noChangeAspect="1"/>
          </p:cNvPicPr>
          <p:nvPr/>
        </p:nvPicPr>
        <p:blipFill>
          <a:blip r:embed="rId9"/>
          <a:stretch>
            <a:fillRect/>
          </a:stretch>
        </p:blipFill>
        <p:spPr>
          <a:xfrm>
            <a:off x="5032653" y="191154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036766" y="5138202"/>
            <a:ext cx="296942" cy="371118"/>
          </a:xfrm>
          <a:prstGeom prst="rect">
            <a:avLst/>
          </a:prstGeom>
        </p:spPr>
      </p:pic>
      <p:sp>
        <p:nvSpPr>
          <p:cNvPr id="19" name="Text 9"/>
          <p:cNvSpPr/>
          <p:nvPr/>
        </p:nvSpPr>
        <p:spPr>
          <a:xfrm>
            <a:off x="793790" y="669976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Virtual warehouses are Snowflake's MPP compute clusters that execute SQL queries against your data. They can be started, stopped, resized, or scaled out in seconds.</a:t>
            </a:r>
            <a:endParaRPr lang="en-US" sz="15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566857" y="389692"/>
            <a:ext cx="5502354" cy="442913"/>
          </a:xfrm>
          <a:prstGeom prst="rect">
            <a:avLst/>
          </a:prstGeom>
          <a:noFill/>
          <a:ln/>
        </p:spPr>
        <p:txBody>
          <a:bodyPr wrap="none" lIns="0" tIns="0" rIns="0" bIns="0" rtlCol="0" anchor="t"/>
          <a:lstStyle/>
          <a:p>
            <a:pPr marL="0" indent="0" algn="l">
              <a:lnSpc>
                <a:spcPts val="3450"/>
              </a:lnSpc>
              <a:buNone/>
            </a:pPr>
            <a:r>
              <a:rPr lang="en-US" sz="2750" dirty="0">
                <a:solidFill>
                  <a:srgbClr val="272D45"/>
                </a:solidFill>
                <a:latin typeface="Kanit Light" pitchFamily="34" charset="0"/>
                <a:ea typeface="Kanit Light" pitchFamily="34" charset="-122"/>
                <a:cs typeface="Kanit Light" pitchFamily="34" charset="-120"/>
              </a:rPr>
              <a:t>Warehouse Sizing and Performance</a:t>
            </a:r>
            <a:endParaRPr lang="en-US" sz="2750" dirty="0"/>
          </a:p>
        </p:txBody>
      </p:sp>
      <p:pic>
        <p:nvPicPr>
          <p:cNvPr id="3" name="Image 0" descr="preencoded.png"/>
          <p:cNvPicPr>
            <a:picLocks noChangeAspect="1"/>
          </p:cNvPicPr>
          <p:nvPr/>
        </p:nvPicPr>
        <p:blipFill>
          <a:blip r:embed="rId3"/>
          <a:stretch>
            <a:fillRect/>
          </a:stretch>
        </p:blipFill>
        <p:spPr>
          <a:xfrm>
            <a:off x="566857" y="1115973"/>
            <a:ext cx="13496687" cy="7132915"/>
          </a:xfrm>
          <a:prstGeom prst="rect">
            <a:avLst/>
          </a:prstGeom>
        </p:spPr>
      </p:pic>
      <p:sp>
        <p:nvSpPr>
          <p:cNvPr id="4" name="Shape 1"/>
          <p:cNvSpPr/>
          <p:nvPr/>
        </p:nvSpPr>
        <p:spPr>
          <a:xfrm>
            <a:off x="5583317" y="8248888"/>
            <a:ext cx="141684" cy="141684"/>
          </a:xfrm>
          <a:prstGeom prst="roundRect">
            <a:avLst>
              <a:gd name="adj" fmla="val 12908"/>
            </a:avLst>
          </a:prstGeom>
          <a:solidFill>
            <a:srgbClr val="1D302C"/>
          </a:solidFill>
          <a:ln/>
        </p:spPr>
        <p:txBody>
          <a:bodyPr/>
          <a:lstStyle/>
          <a:p>
            <a:endParaRPr lang="en-IN"/>
          </a:p>
        </p:txBody>
      </p:sp>
      <p:sp>
        <p:nvSpPr>
          <p:cNvPr id="5" name="Text 2"/>
          <p:cNvSpPr/>
          <p:nvPr/>
        </p:nvSpPr>
        <p:spPr>
          <a:xfrm>
            <a:off x="5785961" y="8248888"/>
            <a:ext cx="1453039" cy="141684"/>
          </a:xfrm>
          <a:prstGeom prst="rect">
            <a:avLst/>
          </a:prstGeom>
          <a:noFill/>
          <a:ln/>
        </p:spPr>
        <p:txBody>
          <a:bodyPr wrap="none" lIns="0" tIns="0" rIns="0" bIns="0" rtlCol="0" anchor="t"/>
          <a:lstStyle/>
          <a:p>
            <a:pPr marL="0" indent="0" algn="l">
              <a:lnSpc>
                <a:spcPts val="1100"/>
              </a:lnSpc>
              <a:buNone/>
            </a:pPr>
            <a:r>
              <a:rPr lang="en-US" sz="1100" dirty="0">
                <a:solidFill>
                  <a:srgbClr val="2C3249"/>
                </a:solidFill>
                <a:latin typeface="Martel Sans" pitchFamily="34" charset="0"/>
                <a:ea typeface="Martel Sans" pitchFamily="34" charset="-122"/>
                <a:cs typeface="Martel Sans" pitchFamily="34" charset="-120"/>
              </a:rPr>
              <a:t>Relative Performance</a:t>
            </a:r>
            <a:endParaRPr lang="en-US" sz="1100" dirty="0"/>
          </a:p>
        </p:txBody>
      </p:sp>
      <p:sp>
        <p:nvSpPr>
          <p:cNvPr id="6" name="Shape 3"/>
          <p:cNvSpPr/>
          <p:nvPr/>
        </p:nvSpPr>
        <p:spPr>
          <a:xfrm>
            <a:off x="7391400" y="8248888"/>
            <a:ext cx="141684" cy="141684"/>
          </a:xfrm>
          <a:prstGeom prst="roundRect">
            <a:avLst>
              <a:gd name="adj" fmla="val 12908"/>
            </a:avLst>
          </a:prstGeom>
          <a:solidFill>
            <a:srgbClr val="3E685E"/>
          </a:solidFill>
          <a:ln/>
        </p:spPr>
        <p:txBody>
          <a:bodyPr/>
          <a:lstStyle/>
          <a:p>
            <a:endParaRPr lang="en-IN"/>
          </a:p>
        </p:txBody>
      </p:sp>
      <p:sp>
        <p:nvSpPr>
          <p:cNvPr id="7" name="Text 4"/>
          <p:cNvSpPr/>
          <p:nvPr/>
        </p:nvSpPr>
        <p:spPr>
          <a:xfrm>
            <a:off x="7594044" y="8248888"/>
            <a:ext cx="897731" cy="141684"/>
          </a:xfrm>
          <a:prstGeom prst="rect">
            <a:avLst/>
          </a:prstGeom>
          <a:noFill/>
          <a:ln/>
        </p:spPr>
        <p:txBody>
          <a:bodyPr wrap="none" lIns="0" tIns="0" rIns="0" bIns="0" rtlCol="0" anchor="t"/>
          <a:lstStyle/>
          <a:p>
            <a:pPr marL="0" indent="0" algn="l">
              <a:lnSpc>
                <a:spcPts val="1100"/>
              </a:lnSpc>
              <a:buNone/>
            </a:pPr>
            <a:r>
              <a:rPr lang="en-US" sz="1100" dirty="0">
                <a:solidFill>
                  <a:srgbClr val="2C3249"/>
                </a:solidFill>
                <a:latin typeface="Martel Sans" pitchFamily="34" charset="0"/>
                <a:ea typeface="Martel Sans" pitchFamily="34" charset="-122"/>
                <a:cs typeface="Martel Sans" pitchFamily="34" charset="-120"/>
              </a:rPr>
              <a:t>Relative Cost</a:t>
            </a:r>
            <a:endParaRPr lang="en-US" sz="1100" dirty="0"/>
          </a:p>
        </p:txBody>
      </p:sp>
      <p:sp>
        <p:nvSpPr>
          <p:cNvPr id="8" name="Text 5"/>
          <p:cNvSpPr/>
          <p:nvPr/>
        </p:nvSpPr>
        <p:spPr>
          <a:xfrm>
            <a:off x="566857" y="8833485"/>
            <a:ext cx="13496687" cy="453390"/>
          </a:xfrm>
          <a:prstGeom prst="rect">
            <a:avLst/>
          </a:prstGeom>
          <a:noFill/>
          <a:ln/>
        </p:spPr>
        <p:txBody>
          <a:bodyPr wrap="square" lIns="0" tIns="0" rIns="0" bIns="0" rtlCol="0" anchor="t"/>
          <a:lstStyle/>
          <a:p>
            <a:pPr marL="0" indent="0" algn="l">
              <a:lnSpc>
                <a:spcPts val="1750"/>
              </a:lnSpc>
              <a:buNone/>
            </a:pPr>
            <a:r>
              <a:rPr lang="en-US" sz="1100" dirty="0">
                <a:solidFill>
                  <a:srgbClr val="2C3249"/>
                </a:solidFill>
                <a:latin typeface="Martel Sans" pitchFamily="34" charset="0"/>
                <a:ea typeface="Martel Sans" pitchFamily="34" charset="-122"/>
                <a:cs typeface="Martel Sans" pitchFamily="34" charset="-120"/>
              </a:rPr>
              <a:t>Each warehouse size doubles the computing power and cost of the previous size. This linear scaling makes it easy to right-size warehouses for specific workloads. A crucial best practice is to match warehouse size to query complexity rather than defaulting to larger sizes.</a:t>
            </a:r>
            <a:endParaRPr lang="en-US" sz="11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61987" y="455057"/>
            <a:ext cx="6959203" cy="517088"/>
          </a:xfrm>
          <a:prstGeom prst="rect">
            <a:avLst/>
          </a:prstGeom>
          <a:noFill/>
          <a:ln/>
        </p:spPr>
        <p:txBody>
          <a:bodyPr wrap="none" lIns="0" tIns="0" rIns="0" bIns="0" rtlCol="0" anchor="t"/>
          <a:lstStyle/>
          <a:p>
            <a:pPr marL="0" indent="0" algn="l">
              <a:lnSpc>
                <a:spcPts val="4050"/>
              </a:lnSpc>
              <a:buNone/>
            </a:pPr>
            <a:r>
              <a:rPr lang="en-US" sz="3250" dirty="0">
                <a:solidFill>
                  <a:srgbClr val="272D45"/>
                </a:solidFill>
                <a:latin typeface="Kanit Light" pitchFamily="34" charset="0"/>
                <a:ea typeface="Kanit Light" pitchFamily="34" charset="-122"/>
                <a:cs typeface="Kanit Light" pitchFamily="34" charset="-120"/>
              </a:rPr>
              <a:t>Services Layer: The Brain of Snowflake</a:t>
            </a:r>
            <a:endParaRPr lang="en-US" sz="3250" dirty="0"/>
          </a:p>
        </p:txBody>
      </p:sp>
      <p:pic>
        <p:nvPicPr>
          <p:cNvPr id="3" name="Image 0" descr="preencoded.png"/>
          <p:cNvPicPr>
            <a:picLocks noChangeAspect="1"/>
          </p:cNvPicPr>
          <p:nvPr/>
        </p:nvPicPr>
        <p:blipFill>
          <a:blip r:embed="rId3"/>
          <a:stretch>
            <a:fillRect/>
          </a:stretch>
        </p:blipFill>
        <p:spPr>
          <a:xfrm>
            <a:off x="661987" y="1406485"/>
            <a:ext cx="6451402" cy="6451402"/>
          </a:xfrm>
          <a:prstGeom prst="rect">
            <a:avLst/>
          </a:prstGeom>
        </p:spPr>
      </p:pic>
      <p:sp>
        <p:nvSpPr>
          <p:cNvPr id="4" name="Text 1"/>
          <p:cNvSpPr/>
          <p:nvPr/>
        </p:nvSpPr>
        <p:spPr>
          <a:xfrm>
            <a:off x="7524631" y="1369338"/>
            <a:ext cx="6451402" cy="264795"/>
          </a:xfrm>
          <a:prstGeom prst="rect">
            <a:avLst/>
          </a:prstGeom>
          <a:noFill/>
          <a:ln/>
        </p:spPr>
        <p:txBody>
          <a:bodyPr wrap="none" lIns="0" tIns="0" rIns="0" bIns="0" rtlCol="0" anchor="t"/>
          <a:lstStyle/>
          <a:p>
            <a:pPr marL="0" indent="0" algn="l">
              <a:lnSpc>
                <a:spcPts val="2050"/>
              </a:lnSpc>
              <a:buNone/>
            </a:pPr>
            <a:r>
              <a:rPr lang="en-US" sz="1300" dirty="0">
                <a:solidFill>
                  <a:srgbClr val="2C3249"/>
                </a:solidFill>
                <a:latin typeface="Martel Sans" pitchFamily="34" charset="0"/>
                <a:ea typeface="Martel Sans" pitchFamily="34" charset="-122"/>
                <a:cs typeface="Martel Sans" pitchFamily="34" charset="-120"/>
              </a:rPr>
              <a:t>The services layer provides the intelligence that powers Snowflake's platform:</a:t>
            </a:r>
            <a:endParaRPr lang="en-US" sz="1300" dirty="0"/>
          </a:p>
        </p:txBody>
      </p:sp>
      <p:sp>
        <p:nvSpPr>
          <p:cNvPr id="5" name="Text 2"/>
          <p:cNvSpPr/>
          <p:nvPr/>
        </p:nvSpPr>
        <p:spPr>
          <a:xfrm>
            <a:off x="7524631" y="1783080"/>
            <a:ext cx="6451402" cy="264795"/>
          </a:xfrm>
          <a:prstGeom prst="rect">
            <a:avLst/>
          </a:prstGeom>
          <a:noFill/>
          <a:ln/>
        </p:spPr>
        <p:txBody>
          <a:bodyPr wrap="none" lIns="0" tIns="0" rIns="0" bIns="0" rtlCol="0" anchor="t"/>
          <a:lstStyle/>
          <a:p>
            <a:pPr marL="342900" indent="-342900" algn="l">
              <a:lnSpc>
                <a:spcPts val="2050"/>
              </a:lnSpc>
              <a:buSzPct val="100000"/>
              <a:buChar char="•"/>
            </a:pPr>
            <a:r>
              <a:rPr lang="en-US" sz="1300" b="1" dirty="0">
                <a:solidFill>
                  <a:srgbClr val="2C3249"/>
                </a:solidFill>
                <a:latin typeface="Martel Sans" pitchFamily="34" charset="0"/>
                <a:ea typeface="Martel Sans" pitchFamily="34" charset="-122"/>
                <a:cs typeface="Martel Sans" pitchFamily="34" charset="-120"/>
              </a:rPr>
              <a:t>Authentication and access control</a:t>
            </a:r>
            <a:r>
              <a:rPr lang="en-US" sz="1300" dirty="0">
                <a:solidFill>
                  <a:srgbClr val="2C3249"/>
                </a:solidFill>
                <a:latin typeface="Martel Sans" pitchFamily="34" charset="0"/>
                <a:ea typeface="Martel Sans" pitchFamily="34" charset="-122"/>
                <a:cs typeface="Martel Sans" pitchFamily="34" charset="-120"/>
              </a:rPr>
              <a:t>: Managing users, roles, and security</a:t>
            </a:r>
            <a:endParaRPr lang="en-US" sz="1300" dirty="0"/>
          </a:p>
        </p:txBody>
      </p:sp>
      <p:sp>
        <p:nvSpPr>
          <p:cNvPr id="6" name="Text 3"/>
          <p:cNvSpPr/>
          <p:nvPr/>
        </p:nvSpPr>
        <p:spPr>
          <a:xfrm>
            <a:off x="7524631" y="2105739"/>
            <a:ext cx="6451402" cy="529590"/>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2C3249"/>
                </a:solidFill>
                <a:latin typeface="Martel Sans" pitchFamily="34" charset="0"/>
                <a:ea typeface="Martel Sans" pitchFamily="34" charset="-122"/>
                <a:cs typeface="Martel Sans" pitchFamily="34" charset="-120"/>
              </a:rPr>
              <a:t>Query optimization and compilation</a:t>
            </a:r>
            <a:r>
              <a:rPr lang="en-US" sz="1300" dirty="0">
                <a:solidFill>
                  <a:srgbClr val="2C3249"/>
                </a:solidFill>
                <a:latin typeface="Martel Sans" pitchFamily="34" charset="0"/>
                <a:ea typeface="Martel Sans" pitchFamily="34" charset="-122"/>
                <a:cs typeface="Martel Sans" pitchFamily="34" charset="-120"/>
              </a:rPr>
              <a:t>: Converting SQL to efficient execution plans</a:t>
            </a:r>
            <a:endParaRPr lang="en-US" sz="1300" dirty="0"/>
          </a:p>
        </p:txBody>
      </p:sp>
      <p:sp>
        <p:nvSpPr>
          <p:cNvPr id="7" name="Text 4"/>
          <p:cNvSpPr/>
          <p:nvPr/>
        </p:nvSpPr>
        <p:spPr>
          <a:xfrm>
            <a:off x="7524631" y="2693194"/>
            <a:ext cx="6451402" cy="264795"/>
          </a:xfrm>
          <a:prstGeom prst="rect">
            <a:avLst/>
          </a:prstGeom>
          <a:noFill/>
          <a:ln/>
        </p:spPr>
        <p:txBody>
          <a:bodyPr wrap="none" lIns="0" tIns="0" rIns="0" bIns="0" rtlCol="0" anchor="t"/>
          <a:lstStyle/>
          <a:p>
            <a:pPr marL="342900" indent="-342900" algn="l">
              <a:lnSpc>
                <a:spcPts val="2050"/>
              </a:lnSpc>
              <a:buSzPct val="100000"/>
              <a:buChar char="•"/>
            </a:pPr>
            <a:r>
              <a:rPr lang="en-US" sz="1300" b="1" dirty="0">
                <a:solidFill>
                  <a:srgbClr val="2C3249"/>
                </a:solidFill>
                <a:latin typeface="Martel Sans" pitchFamily="34" charset="0"/>
                <a:ea typeface="Martel Sans" pitchFamily="34" charset="-122"/>
                <a:cs typeface="Martel Sans" pitchFamily="34" charset="-120"/>
              </a:rPr>
              <a:t>Metadata management</a:t>
            </a:r>
            <a:r>
              <a:rPr lang="en-US" sz="1300" dirty="0">
                <a:solidFill>
                  <a:srgbClr val="2C3249"/>
                </a:solidFill>
                <a:latin typeface="Martel Sans" pitchFamily="34" charset="0"/>
                <a:ea typeface="Martel Sans" pitchFamily="34" charset="-122"/>
                <a:cs typeface="Martel Sans" pitchFamily="34" charset="-120"/>
              </a:rPr>
              <a:t>: Tracking all objects and their relationships</a:t>
            </a:r>
            <a:endParaRPr lang="en-US" sz="1300" dirty="0"/>
          </a:p>
        </p:txBody>
      </p:sp>
      <p:sp>
        <p:nvSpPr>
          <p:cNvPr id="8" name="Text 5"/>
          <p:cNvSpPr/>
          <p:nvPr/>
        </p:nvSpPr>
        <p:spPr>
          <a:xfrm>
            <a:off x="7524631" y="3015853"/>
            <a:ext cx="6451402" cy="264795"/>
          </a:xfrm>
          <a:prstGeom prst="rect">
            <a:avLst/>
          </a:prstGeom>
          <a:noFill/>
          <a:ln/>
        </p:spPr>
        <p:txBody>
          <a:bodyPr wrap="none" lIns="0" tIns="0" rIns="0" bIns="0" rtlCol="0" anchor="t"/>
          <a:lstStyle/>
          <a:p>
            <a:pPr marL="342900" indent="-342900" algn="l">
              <a:lnSpc>
                <a:spcPts val="2050"/>
              </a:lnSpc>
              <a:buSzPct val="100000"/>
              <a:buChar char="•"/>
            </a:pPr>
            <a:r>
              <a:rPr lang="en-US" sz="1300" b="1" dirty="0">
                <a:solidFill>
                  <a:srgbClr val="2C3249"/>
                </a:solidFill>
                <a:latin typeface="Martel Sans" pitchFamily="34" charset="0"/>
                <a:ea typeface="Martel Sans" pitchFamily="34" charset="-122"/>
                <a:cs typeface="Martel Sans" pitchFamily="34" charset="-120"/>
              </a:rPr>
              <a:t>Transaction management</a:t>
            </a:r>
            <a:r>
              <a:rPr lang="en-US" sz="1300" dirty="0">
                <a:solidFill>
                  <a:srgbClr val="2C3249"/>
                </a:solidFill>
                <a:latin typeface="Martel Sans" pitchFamily="34" charset="0"/>
                <a:ea typeface="Martel Sans" pitchFamily="34" charset="-122"/>
                <a:cs typeface="Martel Sans" pitchFamily="34" charset="-120"/>
              </a:rPr>
              <a:t>: Ensuring ACID compliance and consistency</a:t>
            </a:r>
            <a:endParaRPr lang="en-US" sz="1300" dirty="0"/>
          </a:p>
        </p:txBody>
      </p:sp>
      <p:sp>
        <p:nvSpPr>
          <p:cNvPr id="9" name="Text 6"/>
          <p:cNvSpPr/>
          <p:nvPr/>
        </p:nvSpPr>
        <p:spPr>
          <a:xfrm>
            <a:off x="7524631" y="3338513"/>
            <a:ext cx="6451402" cy="264795"/>
          </a:xfrm>
          <a:prstGeom prst="rect">
            <a:avLst/>
          </a:prstGeom>
          <a:noFill/>
          <a:ln/>
        </p:spPr>
        <p:txBody>
          <a:bodyPr wrap="none" lIns="0" tIns="0" rIns="0" bIns="0" rtlCol="0" anchor="t"/>
          <a:lstStyle/>
          <a:p>
            <a:pPr marL="342900" indent="-342900" algn="l">
              <a:lnSpc>
                <a:spcPts val="2050"/>
              </a:lnSpc>
              <a:buSzPct val="100000"/>
              <a:buChar char="•"/>
            </a:pPr>
            <a:r>
              <a:rPr lang="en-US" sz="1300" b="1" dirty="0">
                <a:solidFill>
                  <a:srgbClr val="2C3249"/>
                </a:solidFill>
                <a:latin typeface="Martel Sans" pitchFamily="34" charset="0"/>
                <a:ea typeface="Martel Sans" pitchFamily="34" charset="-122"/>
                <a:cs typeface="Martel Sans" pitchFamily="34" charset="-120"/>
              </a:rPr>
              <a:t>Infrastructure management</a:t>
            </a:r>
            <a:r>
              <a:rPr lang="en-US" sz="1300" dirty="0">
                <a:solidFill>
                  <a:srgbClr val="2C3249"/>
                </a:solidFill>
                <a:latin typeface="Martel Sans" pitchFamily="34" charset="0"/>
                <a:ea typeface="Martel Sans" pitchFamily="34" charset="-122"/>
                <a:cs typeface="Martel Sans" pitchFamily="34" charset="-120"/>
              </a:rPr>
              <a:t>: Handling scaling, failover, and updates</a:t>
            </a:r>
            <a:endParaRPr lang="en-US" sz="1300" dirty="0"/>
          </a:p>
        </p:txBody>
      </p:sp>
      <p:sp>
        <p:nvSpPr>
          <p:cNvPr id="10" name="Text 7"/>
          <p:cNvSpPr/>
          <p:nvPr/>
        </p:nvSpPr>
        <p:spPr>
          <a:xfrm>
            <a:off x="661987" y="8230076"/>
            <a:ext cx="13306425" cy="264795"/>
          </a:xfrm>
          <a:prstGeom prst="rect">
            <a:avLst/>
          </a:prstGeom>
          <a:noFill/>
          <a:ln/>
        </p:spPr>
        <p:txBody>
          <a:bodyPr wrap="none" lIns="0" tIns="0" rIns="0" bIns="0" rtlCol="0" anchor="t"/>
          <a:lstStyle/>
          <a:p>
            <a:pPr marL="0" indent="0" algn="l">
              <a:lnSpc>
                <a:spcPts val="2050"/>
              </a:lnSpc>
              <a:buNone/>
            </a:pPr>
            <a:r>
              <a:rPr lang="en-US" sz="1300" dirty="0">
                <a:solidFill>
                  <a:srgbClr val="2C3249"/>
                </a:solidFill>
                <a:latin typeface="Martel Sans" pitchFamily="34" charset="0"/>
                <a:ea typeface="Martel Sans" pitchFamily="34" charset="-122"/>
                <a:cs typeface="Martel Sans" pitchFamily="34" charset="-120"/>
              </a:rPr>
              <a:t>This layer abstracts away the complexity of distributed systems, making Snowflake appear as a single, cohesive database to users.</a:t>
            </a:r>
            <a:endParaRPr lang="en-US" sz="13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2010728" y="657820"/>
            <a:ext cx="10608945" cy="620078"/>
          </a:xfrm>
          <a:prstGeom prst="rect">
            <a:avLst/>
          </a:prstGeom>
          <a:noFill/>
          <a:ln/>
        </p:spPr>
        <p:txBody>
          <a:bodyPr wrap="none" lIns="0" tIns="0" rIns="0" bIns="0" rtlCol="0" anchor="t"/>
          <a:lstStyle/>
          <a:p>
            <a:pPr marL="0" indent="0" algn="ctr">
              <a:lnSpc>
                <a:spcPts val="4850"/>
              </a:lnSpc>
              <a:buNone/>
            </a:pPr>
            <a:r>
              <a:rPr lang="en-US" sz="3900" dirty="0">
                <a:solidFill>
                  <a:srgbClr val="FFFFFF"/>
                </a:solidFill>
                <a:latin typeface="Kanit Light" pitchFamily="34" charset="0"/>
                <a:ea typeface="Kanit Light" pitchFamily="34" charset="-122"/>
                <a:cs typeface="Kanit Light" pitchFamily="34" charset="-120"/>
              </a:rPr>
              <a:t>Putting It All Together: The Snowflake Experience</a:t>
            </a:r>
            <a:endParaRPr lang="en-US" sz="3900" dirty="0"/>
          </a:p>
        </p:txBody>
      </p:sp>
      <p:pic>
        <p:nvPicPr>
          <p:cNvPr id="3" name="Image 0" descr="preencoded.png"/>
          <p:cNvPicPr>
            <a:picLocks noChangeAspect="1"/>
          </p:cNvPicPr>
          <p:nvPr/>
        </p:nvPicPr>
        <p:blipFill>
          <a:blip r:embed="rId3"/>
          <a:stretch>
            <a:fillRect/>
          </a:stretch>
        </p:blipFill>
        <p:spPr>
          <a:xfrm>
            <a:off x="793790" y="1674733"/>
            <a:ext cx="13042821" cy="5896928"/>
          </a:xfrm>
          <a:prstGeom prst="rect">
            <a:avLst/>
          </a:prstGeom>
        </p:spPr>
      </p:pic>
      <p:sp>
        <p:nvSpPr>
          <p:cNvPr id="4" name="Text 1"/>
          <p:cNvSpPr/>
          <p:nvPr/>
        </p:nvSpPr>
        <p:spPr>
          <a:xfrm>
            <a:off x="1903331" y="6299314"/>
            <a:ext cx="2909407" cy="363676"/>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Kanit Light" pitchFamily="34" charset="0"/>
                <a:ea typeface="Kanit Light" pitchFamily="34" charset="-122"/>
                <a:cs typeface="Kanit Light" pitchFamily="34" charset="-120"/>
              </a:rPr>
              <a:t>Analytics &amp; Sharing</a:t>
            </a:r>
            <a:endParaRPr lang="en-US" sz="1350" dirty="0"/>
          </a:p>
        </p:txBody>
      </p:sp>
      <p:sp>
        <p:nvSpPr>
          <p:cNvPr id="5" name="Text 2"/>
          <p:cNvSpPr/>
          <p:nvPr/>
        </p:nvSpPr>
        <p:spPr>
          <a:xfrm>
            <a:off x="1903331" y="6766435"/>
            <a:ext cx="4435230" cy="290941"/>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Martel Sans" pitchFamily="34" charset="0"/>
                <a:ea typeface="Martel Sans" pitchFamily="34" charset="-122"/>
                <a:cs typeface="Martel Sans" pitchFamily="34" charset="-120"/>
              </a:rPr>
              <a:t>Query, analyze, and share</a:t>
            </a:r>
            <a:endParaRPr lang="en-US" sz="1050" dirty="0"/>
          </a:p>
        </p:txBody>
      </p:sp>
      <p:pic>
        <p:nvPicPr>
          <p:cNvPr id="6" name="Image 1" descr="preencoded.png"/>
          <p:cNvPicPr>
            <a:picLocks noChangeAspect="1"/>
          </p:cNvPicPr>
          <p:nvPr/>
        </p:nvPicPr>
        <p:blipFill>
          <a:blip r:embed="rId4"/>
          <a:stretch>
            <a:fillRect/>
          </a:stretch>
        </p:blipFill>
        <p:spPr>
          <a:xfrm>
            <a:off x="1185677" y="6299314"/>
            <a:ext cx="236996" cy="236995"/>
          </a:xfrm>
          <a:prstGeom prst="rect">
            <a:avLst/>
          </a:prstGeom>
        </p:spPr>
      </p:pic>
      <p:sp>
        <p:nvSpPr>
          <p:cNvPr id="7" name="Text 3"/>
          <p:cNvSpPr/>
          <p:nvPr/>
        </p:nvSpPr>
        <p:spPr>
          <a:xfrm>
            <a:off x="1903331" y="4889867"/>
            <a:ext cx="2909407" cy="363676"/>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Kanit Light" pitchFamily="34" charset="0"/>
                <a:ea typeface="Kanit Light" pitchFamily="34" charset="-122"/>
                <a:cs typeface="Kanit Light" pitchFamily="34" charset="-120"/>
              </a:rPr>
              <a:t>Processing</a:t>
            </a:r>
            <a:endParaRPr lang="en-US" sz="1350" dirty="0"/>
          </a:p>
        </p:txBody>
      </p:sp>
      <p:sp>
        <p:nvSpPr>
          <p:cNvPr id="8" name="Text 4"/>
          <p:cNvSpPr/>
          <p:nvPr/>
        </p:nvSpPr>
        <p:spPr>
          <a:xfrm>
            <a:off x="1903331" y="5356989"/>
            <a:ext cx="4435230" cy="290941"/>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Martel Sans" pitchFamily="34" charset="0"/>
                <a:ea typeface="Martel Sans" pitchFamily="34" charset="-122"/>
                <a:cs typeface="Martel Sans" pitchFamily="34" charset="-120"/>
              </a:rPr>
              <a:t>Compute with virtual warehouses</a:t>
            </a:r>
            <a:endParaRPr lang="en-US" sz="1050" dirty="0"/>
          </a:p>
        </p:txBody>
      </p:sp>
      <p:pic>
        <p:nvPicPr>
          <p:cNvPr id="9" name="Image 2" descr="preencoded.png"/>
          <p:cNvPicPr>
            <a:picLocks noChangeAspect="1"/>
          </p:cNvPicPr>
          <p:nvPr/>
        </p:nvPicPr>
        <p:blipFill>
          <a:blip r:embed="rId5"/>
          <a:stretch>
            <a:fillRect/>
          </a:stretch>
        </p:blipFill>
        <p:spPr>
          <a:xfrm>
            <a:off x="1185677" y="4889867"/>
            <a:ext cx="236996" cy="236996"/>
          </a:xfrm>
          <a:prstGeom prst="rect">
            <a:avLst/>
          </a:prstGeom>
        </p:spPr>
      </p:pic>
      <p:sp>
        <p:nvSpPr>
          <p:cNvPr id="10" name="Text 5"/>
          <p:cNvSpPr/>
          <p:nvPr/>
        </p:nvSpPr>
        <p:spPr>
          <a:xfrm>
            <a:off x="1903331" y="3480421"/>
            <a:ext cx="2909407" cy="363676"/>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Kanit Light" pitchFamily="34" charset="0"/>
                <a:ea typeface="Kanit Light" pitchFamily="34" charset="-122"/>
                <a:cs typeface="Kanit Light" pitchFamily="34" charset="-120"/>
              </a:rPr>
              <a:t>Storage</a:t>
            </a:r>
            <a:endParaRPr lang="en-US" sz="1350" dirty="0"/>
          </a:p>
        </p:txBody>
      </p:sp>
      <p:sp>
        <p:nvSpPr>
          <p:cNvPr id="11" name="Text 6"/>
          <p:cNvSpPr/>
          <p:nvPr/>
        </p:nvSpPr>
        <p:spPr>
          <a:xfrm>
            <a:off x="1903331" y="3947543"/>
            <a:ext cx="4435230" cy="290941"/>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Martel Sans" pitchFamily="34" charset="0"/>
                <a:ea typeface="Martel Sans" pitchFamily="34" charset="-122"/>
                <a:cs typeface="Martel Sans" pitchFamily="34" charset="-120"/>
              </a:rPr>
              <a:t>Store in Snowflake tables</a:t>
            </a:r>
            <a:endParaRPr lang="en-US" sz="1050" dirty="0"/>
          </a:p>
        </p:txBody>
      </p:sp>
      <p:pic>
        <p:nvPicPr>
          <p:cNvPr id="12" name="Image 3" descr="preencoded.png"/>
          <p:cNvPicPr>
            <a:picLocks noChangeAspect="1"/>
          </p:cNvPicPr>
          <p:nvPr/>
        </p:nvPicPr>
        <p:blipFill>
          <a:blip r:embed="rId6"/>
          <a:stretch>
            <a:fillRect/>
          </a:stretch>
        </p:blipFill>
        <p:spPr>
          <a:xfrm>
            <a:off x="1185677" y="3480421"/>
            <a:ext cx="236996" cy="236996"/>
          </a:xfrm>
          <a:prstGeom prst="rect">
            <a:avLst/>
          </a:prstGeom>
        </p:spPr>
      </p:pic>
      <p:sp>
        <p:nvSpPr>
          <p:cNvPr id="13" name="Text 7"/>
          <p:cNvSpPr/>
          <p:nvPr/>
        </p:nvSpPr>
        <p:spPr>
          <a:xfrm>
            <a:off x="1903331" y="2070975"/>
            <a:ext cx="2909407" cy="363676"/>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Kanit Light" pitchFamily="34" charset="0"/>
                <a:ea typeface="Kanit Light" pitchFamily="34" charset="-122"/>
                <a:cs typeface="Kanit Light" pitchFamily="34" charset="-120"/>
              </a:rPr>
              <a:t>Ingestion</a:t>
            </a:r>
            <a:endParaRPr lang="en-US" sz="1350" dirty="0"/>
          </a:p>
        </p:txBody>
      </p:sp>
      <p:sp>
        <p:nvSpPr>
          <p:cNvPr id="14" name="Text 8"/>
          <p:cNvSpPr/>
          <p:nvPr/>
        </p:nvSpPr>
        <p:spPr>
          <a:xfrm>
            <a:off x="1903331" y="2538096"/>
            <a:ext cx="4435230" cy="290941"/>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Martel Sans" pitchFamily="34" charset="0"/>
                <a:ea typeface="Martel Sans" pitchFamily="34" charset="-122"/>
                <a:cs typeface="Martel Sans" pitchFamily="34" charset="-120"/>
              </a:rPr>
              <a:t>Collect data from sources</a:t>
            </a:r>
            <a:endParaRPr lang="en-US" sz="1050" dirty="0"/>
          </a:p>
        </p:txBody>
      </p:sp>
      <p:pic>
        <p:nvPicPr>
          <p:cNvPr id="15" name="Image 4" descr="preencoded.png"/>
          <p:cNvPicPr>
            <a:picLocks noChangeAspect="1"/>
          </p:cNvPicPr>
          <p:nvPr/>
        </p:nvPicPr>
        <p:blipFill>
          <a:blip r:embed="rId7"/>
          <a:stretch>
            <a:fillRect/>
          </a:stretch>
        </p:blipFill>
        <p:spPr>
          <a:xfrm>
            <a:off x="1185677" y="2070975"/>
            <a:ext cx="236996" cy="2369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22377"/>
            <a:ext cx="6350556"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Data Loading and Integration</a:t>
            </a:r>
            <a:endParaRPr lang="en-US" sz="3900" dirty="0"/>
          </a:p>
        </p:txBody>
      </p:sp>
      <p:pic>
        <p:nvPicPr>
          <p:cNvPr id="3" name="Image 0" descr="preencoded.png"/>
          <p:cNvPicPr>
            <a:picLocks noChangeAspect="1"/>
          </p:cNvPicPr>
          <p:nvPr/>
        </p:nvPicPr>
        <p:blipFill>
          <a:blip r:embed="rId3"/>
          <a:stretch>
            <a:fillRect/>
          </a:stretch>
        </p:blipFill>
        <p:spPr>
          <a:xfrm>
            <a:off x="793790" y="1939290"/>
            <a:ext cx="6521410" cy="793790"/>
          </a:xfrm>
          <a:prstGeom prst="rect">
            <a:avLst/>
          </a:prstGeom>
        </p:spPr>
      </p:pic>
      <p:sp>
        <p:nvSpPr>
          <p:cNvPr id="4" name="Text 1"/>
          <p:cNvSpPr/>
          <p:nvPr/>
        </p:nvSpPr>
        <p:spPr>
          <a:xfrm>
            <a:off x="992148" y="29314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Data Sources</a:t>
            </a:r>
            <a:endParaRPr lang="en-US" sz="1950" dirty="0"/>
          </a:p>
        </p:txBody>
      </p:sp>
      <p:sp>
        <p:nvSpPr>
          <p:cNvPr id="5" name="Text 2"/>
          <p:cNvSpPr/>
          <p:nvPr/>
        </p:nvSpPr>
        <p:spPr>
          <a:xfrm>
            <a:off x="992148" y="3360658"/>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Structured data from databases, semi-structured data (JSON, XML, Parquet), cloud storage, and streaming sources</a:t>
            </a:r>
            <a:endParaRPr lang="en-US" sz="1550" dirty="0"/>
          </a:p>
        </p:txBody>
      </p:sp>
      <p:pic>
        <p:nvPicPr>
          <p:cNvPr id="6" name="Image 1" descr="preencoded.png"/>
          <p:cNvPicPr>
            <a:picLocks noChangeAspect="1"/>
          </p:cNvPicPr>
          <p:nvPr/>
        </p:nvPicPr>
        <p:blipFill>
          <a:blip r:embed="rId4"/>
          <a:stretch>
            <a:fillRect/>
          </a:stretch>
        </p:blipFill>
        <p:spPr>
          <a:xfrm>
            <a:off x="7315200" y="1939290"/>
            <a:ext cx="6521410" cy="793790"/>
          </a:xfrm>
          <a:prstGeom prst="rect">
            <a:avLst/>
          </a:prstGeom>
        </p:spPr>
      </p:pic>
      <p:sp>
        <p:nvSpPr>
          <p:cNvPr id="7" name="Text 3"/>
          <p:cNvSpPr/>
          <p:nvPr/>
        </p:nvSpPr>
        <p:spPr>
          <a:xfrm>
            <a:off x="7513558" y="29314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Loading Methods</a:t>
            </a:r>
            <a:endParaRPr lang="en-US" sz="1950" dirty="0"/>
          </a:p>
        </p:txBody>
      </p:sp>
      <p:sp>
        <p:nvSpPr>
          <p:cNvPr id="8" name="Text 4"/>
          <p:cNvSpPr/>
          <p:nvPr/>
        </p:nvSpPr>
        <p:spPr>
          <a:xfrm>
            <a:off x="7513558" y="3360658"/>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COPY command, Snowpipe (continuous loading), external tables, and partner ETL/ELT tools</a:t>
            </a:r>
            <a:endParaRPr lang="en-US" sz="1550" dirty="0"/>
          </a:p>
        </p:txBody>
      </p:sp>
      <p:pic>
        <p:nvPicPr>
          <p:cNvPr id="9" name="Image 2" descr="preencoded.png"/>
          <p:cNvPicPr>
            <a:picLocks noChangeAspect="1"/>
          </p:cNvPicPr>
          <p:nvPr/>
        </p:nvPicPr>
        <p:blipFill>
          <a:blip r:embed="rId5"/>
          <a:stretch>
            <a:fillRect/>
          </a:stretch>
        </p:blipFill>
        <p:spPr>
          <a:xfrm>
            <a:off x="793790" y="4194096"/>
            <a:ext cx="6521410" cy="793790"/>
          </a:xfrm>
          <a:prstGeom prst="rect">
            <a:avLst/>
          </a:prstGeom>
        </p:spPr>
      </p:pic>
      <p:sp>
        <p:nvSpPr>
          <p:cNvPr id="10" name="Text 5"/>
          <p:cNvSpPr/>
          <p:nvPr/>
        </p:nvSpPr>
        <p:spPr>
          <a:xfrm>
            <a:off x="992148" y="518624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Transformation</a:t>
            </a:r>
            <a:endParaRPr lang="en-US" sz="1950" dirty="0"/>
          </a:p>
        </p:txBody>
      </p:sp>
      <p:sp>
        <p:nvSpPr>
          <p:cNvPr id="11" name="Text 6"/>
          <p:cNvSpPr/>
          <p:nvPr/>
        </p:nvSpPr>
        <p:spPr>
          <a:xfrm>
            <a:off x="992148" y="5615464"/>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SQL-based transformations, stored procedures, and support for Python/Java UDFs</a:t>
            </a:r>
            <a:endParaRPr lang="en-US" sz="1550" dirty="0"/>
          </a:p>
        </p:txBody>
      </p:sp>
      <p:pic>
        <p:nvPicPr>
          <p:cNvPr id="12" name="Image 3" descr="preencoded.png"/>
          <p:cNvPicPr>
            <a:picLocks noChangeAspect="1"/>
          </p:cNvPicPr>
          <p:nvPr/>
        </p:nvPicPr>
        <p:blipFill>
          <a:blip r:embed="rId6"/>
          <a:stretch>
            <a:fillRect/>
          </a:stretch>
        </p:blipFill>
        <p:spPr>
          <a:xfrm>
            <a:off x="7315200" y="4194096"/>
            <a:ext cx="6521410" cy="793790"/>
          </a:xfrm>
          <a:prstGeom prst="rect">
            <a:avLst/>
          </a:prstGeom>
        </p:spPr>
      </p:pic>
      <p:sp>
        <p:nvSpPr>
          <p:cNvPr id="13" name="Text 7"/>
          <p:cNvSpPr/>
          <p:nvPr/>
        </p:nvSpPr>
        <p:spPr>
          <a:xfrm>
            <a:off x="7513558" y="518624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Storage</a:t>
            </a:r>
            <a:endParaRPr lang="en-US" sz="1950" dirty="0"/>
          </a:p>
        </p:txBody>
      </p:sp>
      <p:sp>
        <p:nvSpPr>
          <p:cNvPr id="14" name="Text 8"/>
          <p:cNvSpPr/>
          <p:nvPr/>
        </p:nvSpPr>
        <p:spPr>
          <a:xfrm>
            <a:off x="7513558" y="5615464"/>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Optimized columnar format with automatic compression and encryption</a:t>
            </a:r>
            <a:endParaRPr lang="en-US" sz="1550" dirty="0"/>
          </a:p>
        </p:txBody>
      </p:sp>
      <p:sp>
        <p:nvSpPr>
          <p:cNvPr id="15" name="Text 9"/>
          <p:cNvSpPr/>
          <p:nvPr/>
        </p:nvSpPr>
        <p:spPr>
          <a:xfrm>
            <a:off x="793790" y="667214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offers multiple paths for loading data, supporting both batch and streaming patterns. The platform's flexibility allows you to adapt your data ingestion strategy to your specific requirements.</a:t>
            </a:r>
            <a:endParaRPr lang="en-US" sz="15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087517"/>
            <a:ext cx="9210794"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Getting Started with Snowflake: First Steps</a:t>
            </a:r>
            <a:endParaRPr lang="en-US" sz="3900" dirty="0"/>
          </a:p>
        </p:txBody>
      </p:sp>
      <p:sp>
        <p:nvSpPr>
          <p:cNvPr id="3" name="Shape 1"/>
          <p:cNvSpPr/>
          <p:nvPr/>
        </p:nvSpPr>
        <p:spPr>
          <a:xfrm>
            <a:off x="793790" y="2104430"/>
            <a:ext cx="6422231" cy="2419588"/>
          </a:xfrm>
          <a:prstGeom prst="roundRect">
            <a:avLst>
              <a:gd name="adj" fmla="val 3445"/>
            </a:avLst>
          </a:prstGeom>
          <a:solidFill>
            <a:srgbClr val="FFFFFF"/>
          </a:solidFill>
          <a:ln w="22860">
            <a:solidFill>
              <a:srgbClr val="C5D2CF"/>
            </a:solidFill>
            <a:prstDash val="solid"/>
          </a:ln>
        </p:spPr>
        <p:txBody>
          <a:bodyPr/>
          <a:lstStyle/>
          <a:p>
            <a:endParaRPr lang="en-IN"/>
          </a:p>
        </p:txBody>
      </p:sp>
      <p:sp>
        <p:nvSpPr>
          <p:cNvPr id="4" name="Shape 2"/>
          <p:cNvSpPr/>
          <p:nvPr/>
        </p:nvSpPr>
        <p:spPr>
          <a:xfrm>
            <a:off x="816650" y="2127290"/>
            <a:ext cx="6376511" cy="595313"/>
          </a:xfrm>
          <a:prstGeom prst="roundRect">
            <a:avLst>
              <a:gd name="adj" fmla="val 9395"/>
            </a:avLst>
          </a:prstGeom>
          <a:solidFill>
            <a:srgbClr val="DFECE9"/>
          </a:solidFill>
          <a:ln/>
        </p:spPr>
        <p:txBody>
          <a:bodyPr/>
          <a:lstStyle/>
          <a:p>
            <a:endParaRPr lang="en-IN"/>
          </a:p>
        </p:txBody>
      </p:sp>
      <p:sp>
        <p:nvSpPr>
          <p:cNvPr id="5" name="Text 3"/>
          <p:cNvSpPr/>
          <p:nvPr/>
        </p:nvSpPr>
        <p:spPr>
          <a:xfrm>
            <a:off x="3856077" y="2235041"/>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2C3249"/>
                </a:solidFill>
                <a:latin typeface="Kanit Light" pitchFamily="34" charset="0"/>
                <a:ea typeface="Kanit Light" pitchFamily="34" charset="-122"/>
                <a:cs typeface="Kanit Light" pitchFamily="34" charset="-120"/>
              </a:rPr>
              <a:t>1</a:t>
            </a:r>
            <a:endParaRPr lang="en-US" sz="2300" dirty="0"/>
          </a:p>
        </p:txBody>
      </p:sp>
      <p:sp>
        <p:nvSpPr>
          <p:cNvPr id="6" name="Text 4"/>
          <p:cNvSpPr/>
          <p:nvPr/>
        </p:nvSpPr>
        <p:spPr>
          <a:xfrm>
            <a:off x="1015008" y="29209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Set Up Your Account</a:t>
            </a:r>
            <a:endParaRPr lang="en-US" sz="1950" dirty="0"/>
          </a:p>
        </p:txBody>
      </p:sp>
      <p:sp>
        <p:nvSpPr>
          <p:cNvPr id="7" name="Text 5"/>
          <p:cNvSpPr/>
          <p:nvPr/>
        </p:nvSpPr>
        <p:spPr>
          <a:xfrm>
            <a:off x="1015008" y="335018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Start with Snowflake's 30-day free trial and select your preferred cloud provider and region. Consider data residency requirements and proximity to other cloud services.</a:t>
            </a:r>
            <a:endParaRPr lang="en-US" sz="1550" dirty="0"/>
          </a:p>
        </p:txBody>
      </p:sp>
      <p:sp>
        <p:nvSpPr>
          <p:cNvPr id="8" name="Shape 6"/>
          <p:cNvSpPr/>
          <p:nvPr/>
        </p:nvSpPr>
        <p:spPr>
          <a:xfrm>
            <a:off x="7414379" y="2104430"/>
            <a:ext cx="6422231" cy="2419588"/>
          </a:xfrm>
          <a:prstGeom prst="roundRect">
            <a:avLst>
              <a:gd name="adj" fmla="val 3445"/>
            </a:avLst>
          </a:prstGeom>
          <a:solidFill>
            <a:srgbClr val="FFFFFF"/>
          </a:solidFill>
          <a:ln w="22860">
            <a:solidFill>
              <a:srgbClr val="C5D2CF"/>
            </a:solidFill>
            <a:prstDash val="solid"/>
          </a:ln>
        </p:spPr>
        <p:txBody>
          <a:bodyPr/>
          <a:lstStyle/>
          <a:p>
            <a:endParaRPr lang="en-IN"/>
          </a:p>
        </p:txBody>
      </p:sp>
      <p:sp>
        <p:nvSpPr>
          <p:cNvPr id="9" name="Shape 7"/>
          <p:cNvSpPr/>
          <p:nvPr/>
        </p:nvSpPr>
        <p:spPr>
          <a:xfrm>
            <a:off x="7437239" y="2127290"/>
            <a:ext cx="6376511" cy="595313"/>
          </a:xfrm>
          <a:prstGeom prst="roundRect">
            <a:avLst>
              <a:gd name="adj" fmla="val 9395"/>
            </a:avLst>
          </a:prstGeom>
          <a:solidFill>
            <a:srgbClr val="DFECE9"/>
          </a:solidFill>
          <a:ln/>
        </p:spPr>
        <p:txBody>
          <a:bodyPr/>
          <a:lstStyle/>
          <a:p>
            <a:endParaRPr lang="en-IN"/>
          </a:p>
        </p:txBody>
      </p:sp>
      <p:sp>
        <p:nvSpPr>
          <p:cNvPr id="10" name="Text 8"/>
          <p:cNvSpPr/>
          <p:nvPr/>
        </p:nvSpPr>
        <p:spPr>
          <a:xfrm>
            <a:off x="10476667" y="2235041"/>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2C3249"/>
                </a:solidFill>
                <a:latin typeface="Kanit Light" pitchFamily="34" charset="0"/>
                <a:ea typeface="Kanit Light" pitchFamily="34" charset="-122"/>
                <a:cs typeface="Kanit Light" pitchFamily="34" charset="-120"/>
              </a:rPr>
              <a:t>2</a:t>
            </a:r>
            <a:endParaRPr lang="en-US" sz="2300" dirty="0"/>
          </a:p>
        </p:txBody>
      </p:sp>
      <p:sp>
        <p:nvSpPr>
          <p:cNvPr id="11" name="Text 9"/>
          <p:cNvSpPr/>
          <p:nvPr/>
        </p:nvSpPr>
        <p:spPr>
          <a:xfrm>
            <a:off x="7635597" y="2920960"/>
            <a:ext cx="2851666"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Configure Users and Roles</a:t>
            </a:r>
            <a:endParaRPr lang="en-US" sz="1950" dirty="0"/>
          </a:p>
        </p:txBody>
      </p:sp>
      <p:sp>
        <p:nvSpPr>
          <p:cNvPr id="12" name="Text 10"/>
          <p:cNvSpPr/>
          <p:nvPr/>
        </p:nvSpPr>
        <p:spPr>
          <a:xfrm>
            <a:off x="7635597" y="3350181"/>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Establish a role hierarchy following least-privilege principles. Create functional roles (analyst, engineer, admin) rather than mapping directly to individuals.</a:t>
            </a:r>
            <a:endParaRPr lang="en-US" sz="1550" dirty="0"/>
          </a:p>
        </p:txBody>
      </p:sp>
      <p:sp>
        <p:nvSpPr>
          <p:cNvPr id="13" name="Shape 11"/>
          <p:cNvSpPr/>
          <p:nvPr/>
        </p:nvSpPr>
        <p:spPr>
          <a:xfrm>
            <a:off x="793790" y="4722376"/>
            <a:ext cx="6422231" cy="2419588"/>
          </a:xfrm>
          <a:prstGeom prst="roundRect">
            <a:avLst>
              <a:gd name="adj" fmla="val 3445"/>
            </a:avLst>
          </a:prstGeom>
          <a:solidFill>
            <a:srgbClr val="FFFFFF"/>
          </a:solidFill>
          <a:ln w="22860">
            <a:solidFill>
              <a:srgbClr val="C5D2CF"/>
            </a:solidFill>
            <a:prstDash val="solid"/>
          </a:ln>
        </p:spPr>
        <p:txBody>
          <a:bodyPr/>
          <a:lstStyle/>
          <a:p>
            <a:endParaRPr lang="en-IN"/>
          </a:p>
        </p:txBody>
      </p:sp>
      <p:sp>
        <p:nvSpPr>
          <p:cNvPr id="14" name="Shape 12"/>
          <p:cNvSpPr/>
          <p:nvPr/>
        </p:nvSpPr>
        <p:spPr>
          <a:xfrm>
            <a:off x="816650" y="4745236"/>
            <a:ext cx="6376511" cy="595313"/>
          </a:xfrm>
          <a:prstGeom prst="roundRect">
            <a:avLst>
              <a:gd name="adj" fmla="val 9395"/>
            </a:avLst>
          </a:prstGeom>
          <a:solidFill>
            <a:srgbClr val="DFECE9"/>
          </a:solidFill>
          <a:ln/>
        </p:spPr>
        <p:txBody>
          <a:bodyPr/>
          <a:lstStyle/>
          <a:p>
            <a:endParaRPr lang="en-IN"/>
          </a:p>
        </p:txBody>
      </p:sp>
      <p:sp>
        <p:nvSpPr>
          <p:cNvPr id="15" name="Text 13"/>
          <p:cNvSpPr/>
          <p:nvPr/>
        </p:nvSpPr>
        <p:spPr>
          <a:xfrm>
            <a:off x="3856077" y="4852988"/>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2C3249"/>
                </a:solidFill>
                <a:latin typeface="Kanit Light" pitchFamily="34" charset="0"/>
                <a:ea typeface="Kanit Light" pitchFamily="34" charset="-122"/>
                <a:cs typeface="Kanit Light" pitchFamily="34" charset="-120"/>
              </a:rPr>
              <a:t>3</a:t>
            </a:r>
            <a:endParaRPr lang="en-US" sz="2300" dirty="0"/>
          </a:p>
        </p:txBody>
      </p:sp>
      <p:sp>
        <p:nvSpPr>
          <p:cNvPr id="16" name="Text 14"/>
          <p:cNvSpPr/>
          <p:nvPr/>
        </p:nvSpPr>
        <p:spPr>
          <a:xfrm>
            <a:off x="1015008" y="5538907"/>
            <a:ext cx="2882146"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Create Virtual Warehouses</a:t>
            </a:r>
            <a:endParaRPr lang="en-US" sz="1950" dirty="0"/>
          </a:p>
        </p:txBody>
      </p:sp>
      <p:sp>
        <p:nvSpPr>
          <p:cNvPr id="17" name="Text 15"/>
          <p:cNvSpPr/>
          <p:nvPr/>
        </p:nvSpPr>
        <p:spPr>
          <a:xfrm>
            <a:off x="1015008" y="5968127"/>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Set up separate warehouses for different workloads (ETL, BI, data science). Start small and scale up as needed based on performance monitoring.</a:t>
            </a:r>
            <a:endParaRPr lang="en-US" sz="1550" dirty="0"/>
          </a:p>
        </p:txBody>
      </p:sp>
      <p:sp>
        <p:nvSpPr>
          <p:cNvPr id="18" name="Shape 16"/>
          <p:cNvSpPr/>
          <p:nvPr/>
        </p:nvSpPr>
        <p:spPr>
          <a:xfrm>
            <a:off x="7414379" y="4722376"/>
            <a:ext cx="6422231" cy="2419588"/>
          </a:xfrm>
          <a:prstGeom prst="roundRect">
            <a:avLst>
              <a:gd name="adj" fmla="val 3445"/>
            </a:avLst>
          </a:prstGeom>
          <a:solidFill>
            <a:srgbClr val="FFFFFF"/>
          </a:solidFill>
          <a:ln w="22860">
            <a:solidFill>
              <a:srgbClr val="C5D2CF"/>
            </a:solidFill>
            <a:prstDash val="solid"/>
          </a:ln>
        </p:spPr>
        <p:txBody>
          <a:bodyPr/>
          <a:lstStyle/>
          <a:p>
            <a:endParaRPr lang="en-IN"/>
          </a:p>
        </p:txBody>
      </p:sp>
      <p:sp>
        <p:nvSpPr>
          <p:cNvPr id="19" name="Shape 17"/>
          <p:cNvSpPr/>
          <p:nvPr/>
        </p:nvSpPr>
        <p:spPr>
          <a:xfrm>
            <a:off x="7437239" y="4745236"/>
            <a:ext cx="6376511" cy="595313"/>
          </a:xfrm>
          <a:prstGeom prst="roundRect">
            <a:avLst>
              <a:gd name="adj" fmla="val 9395"/>
            </a:avLst>
          </a:prstGeom>
          <a:solidFill>
            <a:srgbClr val="DFECE9"/>
          </a:solidFill>
          <a:ln/>
        </p:spPr>
        <p:txBody>
          <a:bodyPr/>
          <a:lstStyle/>
          <a:p>
            <a:endParaRPr lang="en-IN"/>
          </a:p>
        </p:txBody>
      </p:sp>
      <p:sp>
        <p:nvSpPr>
          <p:cNvPr id="20" name="Text 18"/>
          <p:cNvSpPr/>
          <p:nvPr/>
        </p:nvSpPr>
        <p:spPr>
          <a:xfrm>
            <a:off x="10476667" y="4852988"/>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2C3249"/>
                </a:solidFill>
                <a:latin typeface="Kanit Light" pitchFamily="34" charset="0"/>
                <a:ea typeface="Kanit Light" pitchFamily="34" charset="-122"/>
                <a:cs typeface="Kanit Light" pitchFamily="34" charset="-120"/>
              </a:rPr>
              <a:t>4</a:t>
            </a:r>
            <a:endParaRPr lang="en-US" sz="2300" dirty="0"/>
          </a:p>
        </p:txBody>
      </p:sp>
      <p:sp>
        <p:nvSpPr>
          <p:cNvPr id="21" name="Text 19"/>
          <p:cNvSpPr/>
          <p:nvPr/>
        </p:nvSpPr>
        <p:spPr>
          <a:xfrm>
            <a:off x="7635597" y="5538907"/>
            <a:ext cx="2963228"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Establish Database Objects</a:t>
            </a:r>
            <a:endParaRPr lang="en-US" sz="1950" dirty="0"/>
          </a:p>
        </p:txBody>
      </p:sp>
      <p:sp>
        <p:nvSpPr>
          <p:cNvPr id="22" name="Text 20"/>
          <p:cNvSpPr/>
          <p:nvPr/>
        </p:nvSpPr>
        <p:spPr>
          <a:xfrm>
            <a:off x="7635597" y="5968127"/>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Design your database, schema, and table structure. Consider organizing by business domain or data product rather than source systems.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data storage&#10;&#10;AI-generated content may be incorrect.">
            <a:extLst>
              <a:ext uri="{FF2B5EF4-FFF2-40B4-BE49-F238E27FC236}">
                <a16:creationId xmlns:a16="http://schemas.microsoft.com/office/drawing/2014/main" id="{D0EF4D50-3D1C-B8AA-D51A-EC90DC4E228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01285" y="772159"/>
            <a:ext cx="11427829" cy="6685280"/>
          </a:xfrm>
          <a:prstGeom prst="rect">
            <a:avLst/>
          </a:prstGeom>
        </p:spPr>
      </p:pic>
      <p:sp>
        <p:nvSpPr>
          <p:cNvPr id="4" name="TextBox 3">
            <a:extLst>
              <a:ext uri="{FF2B5EF4-FFF2-40B4-BE49-F238E27FC236}">
                <a16:creationId xmlns:a16="http://schemas.microsoft.com/office/drawing/2014/main" id="{B161BC45-F7D7-B4D3-07B3-5949DF0A9BF4}"/>
              </a:ext>
            </a:extLst>
          </p:cNvPr>
          <p:cNvSpPr txBox="1"/>
          <p:nvPr/>
        </p:nvSpPr>
        <p:spPr>
          <a:xfrm>
            <a:off x="10722072" y="7257384"/>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en.wikipedia.org/wiki/Data_warehouse">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3601695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449586"/>
            <a:ext cx="8913138"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Performance Optimization Best Practices</a:t>
            </a:r>
            <a:endParaRPr lang="en-US" sz="3900" dirty="0"/>
          </a:p>
        </p:txBody>
      </p:sp>
      <p:sp>
        <p:nvSpPr>
          <p:cNvPr id="3" name="Text 1"/>
          <p:cNvSpPr/>
          <p:nvPr/>
        </p:nvSpPr>
        <p:spPr>
          <a:xfrm>
            <a:off x="793790" y="256567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37066"/>
                </a:solidFill>
                <a:latin typeface="Kanit Light" pitchFamily="34" charset="0"/>
                <a:ea typeface="Kanit Light" pitchFamily="34" charset="-122"/>
                <a:cs typeface="Kanit Light" pitchFamily="34" charset="-120"/>
              </a:rPr>
              <a:t>What To Do</a:t>
            </a:r>
            <a:endParaRPr lang="en-US" sz="1950" dirty="0"/>
          </a:p>
        </p:txBody>
      </p:sp>
      <p:sp>
        <p:nvSpPr>
          <p:cNvPr id="4" name="Text 2"/>
          <p:cNvSpPr/>
          <p:nvPr/>
        </p:nvSpPr>
        <p:spPr>
          <a:xfrm>
            <a:off x="793790" y="307419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Use appropriate warehouse sizes for workloads</a:t>
            </a:r>
            <a:endParaRPr lang="en-US" sz="1550" dirty="0"/>
          </a:p>
        </p:txBody>
      </p:sp>
      <p:sp>
        <p:nvSpPr>
          <p:cNvPr id="5" name="Text 3"/>
          <p:cNvSpPr/>
          <p:nvPr/>
        </p:nvSpPr>
        <p:spPr>
          <a:xfrm>
            <a:off x="793790" y="346114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Leverage clustering keys for large tables with selective queries</a:t>
            </a:r>
            <a:endParaRPr lang="en-US" sz="1550" dirty="0"/>
          </a:p>
        </p:txBody>
      </p:sp>
      <p:sp>
        <p:nvSpPr>
          <p:cNvPr id="6" name="Text 4"/>
          <p:cNvSpPr/>
          <p:nvPr/>
        </p:nvSpPr>
        <p:spPr>
          <a:xfrm>
            <a:off x="793790" y="384810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Take advantage of caching (result, metadata, warehouse)</a:t>
            </a:r>
            <a:endParaRPr lang="en-US" sz="1550" dirty="0"/>
          </a:p>
        </p:txBody>
      </p:sp>
      <p:sp>
        <p:nvSpPr>
          <p:cNvPr id="7" name="Text 5"/>
          <p:cNvSpPr/>
          <p:nvPr/>
        </p:nvSpPr>
        <p:spPr>
          <a:xfrm>
            <a:off x="793790" y="423505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Use materialized views for common calculations</a:t>
            </a:r>
            <a:endParaRPr lang="en-US" sz="1550" dirty="0"/>
          </a:p>
        </p:txBody>
      </p:sp>
      <p:sp>
        <p:nvSpPr>
          <p:cNvPr id="8" name="Text 6"/>
          <p:cNvSpPr/>
          <p:nvPr/>
        </p:nvSpPr>
        <p:spPr>
          <a:xfrm>
            <a:off x="793790" y="462200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Consider multi-cluster warehouses for concurrent users</a:t>
            </a:r>
            <a:endParaRPr lang="en-US" sz="1550" dirty="0"/>
          </a:p>
        </p:txBody>
      </p:sp>
      <p:sp>
        <p:nvSpPr>
          <p:cNvPr id="9" name="Text 7"/>
          <p:cNvSpPr/>
          <p:nvPr/>
        </p:nvSpPr>
        <p:spPr>
          <a:xfrm>
            <a:off x="793790" y="500895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Monitor query performance with QUERY_HISTORY</a:t>
            </a:r>
            <a:endParaRPr lang="en-US" sz="1550" dirty="0"/>
          </a:p>
        </p:txBody>
      </p:sp>
      <p:sp>
        <p:nvSpPr>
          <p:cNvPr id="10" name="Text 8"/>
          <p:cNvSpPr/>
          <p:nvPr/>
        </p:nvSpPr>
        <p:spPr>
          <a:xfrm>
            <a:off x="7564874" y="256567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37066"/>
                </a:solidFill>
                <a:latin typeface="Kanit Light" pitchFamily="34" charset="0"/>
                <a:ea typeface="Kanit Light" pitchFamily="34" charset="-122"/>
                <a:cs typeface="Kanit Light" pitchFamily="34" charset="-120"/>
              </a:rPr>
              <a:t>What To Avoid</a:t>
            </a:r>
            <a:endParaRPr lang="en-US" sz="1950" dirty="0"/>
          </a:p>
        </p:txBody>
      </p:sp>
      <p:sp>
        <p:nvSpPr>
          <p:cNvPr id="11" name="Text 9"/>
          <p:cNvSpPr/>
          <p:nvPr/>
        </p:nvSpPr>
        <p:spPr>
          <a:xfrm>
            <a:off x="7564874" y="307419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Using one warehouse size for all workloads</a:t>
            </a:r>
            <a:endParaRPr lang="en-US" sz="1550" dirty="0"/>
          </a:p>
        </p:txBody>
      </p:sp>
      <p:sp>
        <p:nvSpPr>
          <p:cNvPr id="12" name="Text 10"/>
          <p:cNvSpPr/>
          <p:nvPr/>
        </p:nvSpPr>
        <p:spPr>
          <a:xfrm>
            <a:off x="7564874" y="346114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Over-clustering tables unnecessarily</a:t>
            </a:r>
            <a:endParaRPr lang="en-US" sz="1550" dirty="0"/>
          </a:p>
        </p:txBody>
      </p:sp>
      <p:sp>
        <p:nvSpPr>
          <p:cNvPr id="13" name="Text 11"/>
          <p:cNvSpPr/>
          <p:nvPr/>
        </p:nvSpPr>
        <p:spPr>
          <a:xfrm>
            <a:off x="7564874" y="384810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Running queries with LIMIT without ORDER BY</a:t>
            </a:r>
            <a:endParaRPr lang="en-US" sz="1550" dirty="0"/>
          </a:p>
        </p:txBody>
      </p:sp>
      <p:sp>
        <p:nvSpPr>
          <p:cNvPr id="14" name="Text 12"/>
          <p:cNvSpPr/>
          <p:nvPr/>
        </p:nvSpPr>
        <p:spPr>
          <a:xfrm>
            <a:off x="7564874" y="423505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Creating excessive micro-partitions (files &lt; 100MB)</a:t>
            </a:r>
            <a:endParaRPr lang="en-US" sz="1550" dirty="0"/>
          </a:p>
        </p:txBody>
      </p:sp>
      <p:sp>
        <p:nvSpPr>
          <p:cNvPr id="15" name="Text 13"/>
          <p:cNvSpPr/>
          <p:nvPr/>
        </p:nvSpPr>
        <p:spPr>
          <a:xfrm>
            <a:off x="7564874" y="462200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Leaving large warehouses running when idle</a:t>
            </a:r>
            <a:endParaRPr lang="en-US" sz="1550" dirty="0"/>
          </a:p>
        </p:txBody>
      </p:sp>
      <p:sp>
        <p:nvSpPr>
          <p:cNvPr id="16" name="Text 14"/>
          <p:cNvSpPr/>
          <p:nvPr/>
        </p:nvSpPr>
        <p:spPr>
          <a:xfrm>
            <a:off x="7564874" y="500895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Writing inefficient joins and window functions</a:t>
            </a:r>
            <a:endParaRPr lang="en-US" sz="1550" dirty="0"/>
          </a:p>
        </p:txBody>
      </p:sp>
      <p:sp>
        <p:nvSpPr>
          <p:cNvPr id="17" name="Shape 15"/>
          <p:cNvSpPr/>
          <p:nvPr/>
        </p:nvSpPr>
        <p:spPr>
          <a:xfrm>
            <a:off x="793790" y="5619155"/>
            <a:ext cx="13042821" cy="1160740"/>
          </a:xfrm>
          <a:prstGeom prst="roundRect">
            <a:avLst>
              <a:gd name="adj" fmla="val 7182"/>
            </a:avLst>
          </a:prstGeom>
          <a:solidFill>
            <a:srgbClr val="CFE2DE"/>
          </a:solidFill>
          <a:ln/>
        </p:spPr>
        <p:txBody>
          <a:bodyPr/>
          <a:lstStyle/>
          <a:p>
            <a:endParaRPr lang="en-IN"/>
          </a:p>
        </p:txBody>
      </p:sp>
      <p:pic>
        <p:nvPicPr>
          <p:cNvPr id="18" name="Image 0" descr="preencoded.png"/>
          <p:cNvPicPr>
            <a:picLocks noChangeAspect="1"/>
          </p:cNvPicPr>
          <p:nvPr/>
        </p:nvPicPr>
        <p:blipFill>
          <a:blip r:embed="rId3"/>
          <a:stretch>
            <a:fillRect/>
          </a:stretch>
        </p:blipFill>
        <p:spPr>
          <a:xfrm>
            <a:off x="992148" y="5891570"/>
            <a:ext cx="248007" cy="198358"/>
          </a:xfrm>
          <a:prstGeom prst="rect">
            <a:avLst/>
          </a:prstGeom>
        </p:spPr>
      </p:pic>
      <p:sp>
        <p:nvSpPr>
          <p:cNvPr id="19" name="Text 16"/>
          <p:cNvSpPr/>
          <p:nvPr/>
        </p:nvSpPr>
        <p:spPr>
          <a:xfrm>
            <a:off x="1438513" y="5867043"/>
            <a:ext cx="12199739"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Martel Sans" pitchFamily="34" charset="0"/>
                <a:ea typeface="Martel Sans" pitchFamily="34" charset="-122"/>
                <a:cs typeface="Martel Sans" pitchFamily="34" charset="-120"/>
              </a:rPr>
              <a:t>Snowflake requires far less performance tuning than traditional databases, but these best practices can help you optimize both performance and cost.</a:t>
            </a:r>
            <a:endParaRPr lang="en-US" sz="15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27008"/>
            <a:ext cx="6228040"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Cost Management Strategies</a:t>
            </a:r>
            <a:endParaRPr lang="en-US" sz="3900" dirty="0"/>
          </a:p>
        </p:txBody>
      </p:sp>
      <p:sp>
        <p:nvSpPr>
          <p:cNvPr id="4" name="Text 1"/>
          <p:cNvSpPr/>
          <p:nvPr/>
        </p:nvSpPr>
        <p:spPr>
          <a:xfrm>
            <a:off x="6280190" y="1744742"/>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Effectively managing Snowflake costs requires balancing performance needs with resource usage:</a:t>
            </a:r>
            <a:endParaRPr lang="en-US" sz="1550" dirty="0"/>
          </a:p>
        </p:txBody>
      </p:sp>
      <p:sp>
        <p:nvSpPr>
          <p:cNvPr id="5" name="Shape 2"/>
          <p:cNvSpPr/>
          <p:nvPr/>
        </p:nvSpPr>
        <p:spPr>
          <a:xfrm>
            <a:off x="6280190" y="2603063"/>
            <a:ext cx="3679031" cy="2776895"/>
          </a:xfrm>
          <a:prstGeom prst="roundRect">
            <a:avLst>
              <a:gd name="adj" fmla="val 3002"/>
            </a:avLst>
          </a:prstGeom>
          <a:solidFill>
            <a:srgbClr val="FFFFFF"/>
          </a:solidFill>
          <a:ln w="22860">
            <a:solidFill>
              <a:srgbClr val="C5D2CF"/>
            </a:solidFill>
            <a:prstDash val="solid"/>
          </a:ln>
        </p:spPr>
        <p:txBody>
          <a:bodyPr/>
          <a:lstStyle/>
          <a:p>
            <a:endParaRPr lang="en-IN"/>
          </a:p>
        </p:txBody>
      </p:sp>
      <p:sp>
        <p:nvSpPr>
          <p:cNvPr id="6" name="Text 3"/>
          <p:cNvSpPr/>
          <p:nvPr/>
        </p:nvSpPr>
        <p:spPr>
          <a:xfrm>
            <a:off x="6501408" y="282428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Resource Monitoring</a:t>
            </a:r>
            <a:endParaRPr lang="en-US" sz="1950" dirty="0"/>
          </a:p>
        </p:txBody>
      </p:sp>
      <p:sp>
        <p:nvSpPr>
          <p:cNvPr id="7" name="Text 4"/>
          <p:cNvSpPr/>
          <p:nvPr/>
        </p:nvSpPr>
        <p:spPr>
          <a:xfrm>
            <a:off x="6501408" y="3253502"/>
            <a:ext cx="3236595"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Set up resource monitors with notifications and automated actions when spending approaches thresholds. Monitor both at the account and warehouse levels.</a:t>
            </a:r>
            <a:endParaRPr lang="en-US" sz="1550" dirty="0"/>
          </a:p>
        </p:txBody>
      </p:sp>
      <p:sp>
        <p:nvSpPr>
          <p:cNvPr id="8" name="Shape 5"/>
          <p:cNvSpPr/>
          <p:nvPr/>
        </p:nvSpPr>
        <p:spPr>
          <a:xfrm>
            <a:off x="10157579" y="2603063"/>
            <a:ext cx="3679031" cy="2776895"/>
          </a:xfrm>
          <a:prstGeom prst="roundRect">
            <a:avLst>
              <a:gd name="adj" fmla="val 3002"/>
            </a:avLst>
          </a:prstGeom>
          <a:solidFill>
            <a:srgbClr val="FFFFFF"/>
          </a:solidFill>
          <a:ln w="22860">
            <a:solidFill>
              <a:srgbClr val="C5D2CF"/>
            </a:solidFill>
            <a:prstDash val="solid"/>
          </a:ln>
        </p:spPr>
        <p:txBody>
          <a:bodyPr/>
          <a:lstStyle/>
          <a:p>
            <a:endParaRPr lang="en-IN"/>
          </a:p>
        </p:txBody>
      </p:sp>
      <p:sp>
        <p:nvSpPr>
          <p:cNvPr id="9" name="Text 6"/>
          <p:cNvSpPr/>
          <p:nvPr/>
        </p:nvSpPr>
        <p:spPr>
          <a:xfrm>
            <a:off x="10378797" y="2824282"/>
            <a:ext cx="2696170"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Auto-suspension Tuning</a:t>
            </a:r>
            <a:endParaRPr lang="en-US" sz="1950" dirty="0"/>
          </a:p>
        </p:txBody>
      </p:sp>
      <p:sp>
        <p:nvSpPr>
          <p:cNvPr id="10" name="Text 7"/>
          <p:cNvSpPr/>
          <p:nvPr/>
        </p:nvSpPr>
        <p:spPr>
          <a:xfrm>
            <a:off x="10378797" y="3253502"/>
            <a:ext cx="3236595"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Adjust the auto-suspension timeout based on usage patterns. For infrequent workloads, set shorter timeouts (1-5 minutes); for frequent access, slightly longer (5-10 minutes).</a:t>
            </a:r>
            <a:endParaRPr lang="en-US" sz="1550" dirty="0"/>
          </a:p>
        </p:txBody>
      </p:sp>
      <p:sp>
        <p:nvSpPr>
          <p:cNvPr id="11" name="Shape 8"/>
          <p:cNvSpPr/>
          <p:nvPr/>
        </p:nvSpPr>
        <p:spPr>
          <a:xfrm>
            <a:off x="6280190" y="5578316"/>
            <a:ext cx="7556421" cy="1824276"/>
          </a:xfrm>
          <a:prstGeom prst="roundRect">
            <a:avLst>
              <a:gd name="adj" fmla="val 4569"/>
            </a:avLst>
          </a:prstGeom>
          <a:solidFill>
            <a:srgbClr val="FFFFFF"/>
          </a:solidFill>
          <a:ln w="22860">
            <a:solidFill>
              <a:srgbClr val="C5D2CF"/>
            </a:solidFill>
            <a:prstDash val="solid"/>
          </a:ln>
        </p:spPr>
        <p:txBody>
          <a:bodyPr/>
          <a:lstStyle/>
          <a:p>
            <a:endParaRPr lang="en-IN"/>
          </a:p>
        </p:txBody>
      </p:sp>
      <p:sp>
        <p:nvSpPr>
          <p:cNvPr id="12" name="Text 9"/>
          <p:cNvSpPr/>
          <p:nvPr/>
        </p:nvSpPr>
        <p:spPr>
          <a:xfrm>
            <a:off x="6501408" y="579953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Storage Optimization</a:t>
            </a:r>
            <a:endParaRPr lang="en-US" sz="1950" dirty="0"/>
          </a:p>
        </p:txBody>
      </p:sp>
      <p:sp>
        <p:nvSpPr>
          <p:cNvPr id="13" name="Text 10"/>
          <p:cNvSpPr/>
          <p:nvPr/>
        </p:nvSpPr>
        <p:spPr>
          <a:xfrm>
            <a:off x="6501408" y="6228755"/>
            <a:ext cx="7113984"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Implement data lifecycle policies to move aging data to lower-cost storage. Use zero-copy cloning instead of duplicating data for development environments.</a:t>
            </a:r>
            <a:endParaRPr lang="en-US" sz="15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64401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Key Takeaways</a:t>
            </a:r>
            <a:endParaRPr lang="en-US" sz="3900" dirty="0"/>
          </a:p>
        </p:txBody>
      </p:sp>
      <p:sp>
        <p:nvSpPr>
          <p:cNvPr id="3" name="Shape 1"/>
          <p:cNvSpPr/>
          <p:nvPr/>
        </p:nvSpPr>
        <p:spPr>
          <a:xfrm>
            <a:off x="793790" y="2660928"/>
            <a:ext cx="446484" cy="446484"/>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4" name="Text 2"/>
          <p:cNvSpPr/>
          <p:nvPr/>
        </p:nvSpPr>
        <p:spPr>
          <a:xfrm>
            <a:off x="1438632" y="2729151"/>
            <a:ext cx="5752505" cy="620316"/>
          </a:xfrm>
          <a:prstGeom prst="rect">
            <a:avLst/>
          </a:prstGeom>
          <a:noFill/>
          <a:ln/>
        </p:spPr>
        <p:txBody>
          <a:bodyPr wrap="squar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Snowflake's architecture separates compute from storage</a:t>
            </a:r>
            <a:endParaRPr lang="en-US" sz="1950" dirty="0"/>
          </a:p>
        </p:txBody>
      </p:sp>
      <p:sp>
        <p:nvSpPr>
          <p:cNvPr id="5" name="Text 3"/>
          <p:cNvSpPr/>
          <p:nvPr/>
        </p:nvSpPr>
        <p:spPr>
          <a:xfrm>
            <a:off x="1438632" y="3468529"/>
            <a:ext cx="575250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This fundamental design choice enables independent scaling, workload isolation, and pay-as-you-go pricing that traditional data platforms can't match.</a:t>
            </a:r>
            <a:endParaRPr lang="en-US" sz="1550" dirty="0"/>
          </a:p>
        </p:txBody>
      </p:sp>
      <p:sp>
        <p:nvSpPr>
          <p:cNvPr id="6" name="Shape 4"/>
          <p:cNvSpPr/>
          <p:nvPr/>
        </p:nvSpPr>
        <p:spPr>
          <a:xfrm>
            <a:off x="7439144" y="2660928"/>
            <a:ext cx="446484" cy="446484"/>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7" name="Text 5"/>
          <p:cNvSpPr/>
          <p:nvPr/>
        </p:nvSpPr>
        <p:spPr>
          <a:xfrm>
            <a:off x="8083987" y="2729151"/>
            <a:ext cx="5752624" cy="620316"/>
          </a:xfrm>
          <a:prstGeom prst="rect">
            <a:avLst/>
          </a:prstGeom>
          <a:noFill/>
          <a:ln/>
        </p:spPr>
        <p:txBody>
          <a:bodyPr wrap="squar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Virtual warehouses provide flexible compute resources</a:t>
            </a:r>
            <a:endParaRPr lang="en-US" sz="1950" dirty="0"/>
          </a:p>
        </p:txBody>
      </p:sp>
      <p:sp>
        <p:nvSpPr>
          <p:cNvPr id="8" name="Text 6"/>
          <p:cNvSpPr/>
          <p:nvPr/>
        </p:nvSpPr>
        <p:spPr>
          <a:xfrm>
            <a:off x="8083987" y="3468529"/>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Size and scale warehouses appropriately for different workloads to optimize both performance and cost. Use auto-suspension and auto-scaling features.</a:t>
            </a:r>
            <a:endParaRPr lang="en-US" sz="1550" dirty="0"/>
          </a:p>
        </p:txBody>
      </p:sp>
      <p:sp>
        <p:nvSpPr>
          <p:cNvPr id="9" name="Shape 7"/>
          <p:cNvSpPr/>
          <p:nvPr/>
        </p:nvSpPr>
        <p:spPr>
          <a:xfrm>
            <a:off x="793790" y="4817983"/>
            <a:ext cx="446484" cy="446484"/>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10" name="Text 8"/>
          <p:cNvSpPr/>
          <p:nvPr/>
        </p:nvSpPr>
        <p:spPr>
          <a:xfrm>
            <a:off x="1438632" y="4886206"/>
            <a:ext cx="4653201"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Snowflake requires minimal administration</a:t>
            </a:r>
            <a:endParaRPr lang="en-US" sz="1950" dirty="0"/>
          </a:p>
        </p:txBody>
      </p:sp>
      <p:sp>
        <p:nvSpPr>
          <p:cNvPr id="11" name="Text 9"/>
          <p:cNvSpPr/>
          <p:nvPr/>
        </p:nvSpPr>
        <p:spPr>
          <a:xfrm>
            <a:off x="1438632" y="5315426"/>
            <a:ext cx="5752505"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The platform handles most traditional database administration tasks automatically, freeing your team to focus on delivering data value rather than maintaining infrastructure.</a:t>
            </a:r>
            <a:endParaRPr lang="en-US" sz="1550" dirty="0"/>
          </a:p>
        </p:txBody>
      </p:sp>
      <p:sp>
        <p:nvSpPr>
          <p:cNvPr id="12" name="Shape 10"/>
          <p:cNvSpPr/>
          <p:nvPr/>
        </p:nvSpPr>
        <p:spPr>
          <a:xfrm>
            <a:off x="7439144" y="4817983"/>
            <a:ext cx="446484" cy="446484"/>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13" name="Text 11"/>
          <p:cNvSpPr/>
          <p:nvPr/>
        </p:nvSpPr>
        <p:spPr>
          <a:xfrm>
            <a:off x="8083987" y="4886206"/>
            <a:ext cx="3765590"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Start small and grow incrementally</a:t>
            </a:r>
            <a:endParaRPr lang="en-US" sz="1950" dirty="0"/>
          </a:p>
        </p:txBody>
      </p:sp>
      <p:sp>
        <p:nvSpPr>
          <p:cNvPr id="14" name="Text 12"/>
          <p:cNvSpPr/>
          <p:nvPr/>
        </p:nvSpPr>
        <p:spPr>
          <a:xfrm>
            <a:off x="8083987" y="5315426"/>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Begin with core use cases and expand as you become more familiar with the platform. Snowflake's elasticity makes it easy to adapt as your needs evolve.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2007" y="985361"/>
            <a:ext cx="4990267" cy="6258758"/>
          </a:xfrm>
          <a:prstGeom prst="rect">
            <a:avLst/>
          </a:prstGeom>
        </p:spPr>
      </p:pic>
      <p:sp>
        <p:nvSpPr>
          <p:cNvPr id="4" name="Text 0"/>
          <p:cNvSpPr/>
          <p:nvPr/>
        </p:nvSpPr>
        <p:spPr>
          <a:xfrm>
            <a:off x="793790" y="83450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Types of Data Warehouse Architecture</a:t>
            </a:r>
            <a:endParaRPr lang="en-US" sz="3900" dirty="0"/>
          </a:p>
        </p:txBody>
      </p:sp>
      <p:sp>
        <p:nvSpPr>
          <p:cNvPr id="5" name="Text 1"/>
          <p:cNvSpPr/>
          <p:nvPr/>
        </p:nvSpPr>
        <p:spPr>
          <a:xfrm>
            <a:off x="793790" y="2372320"/>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There are 3 main architectural approaches to data warehousing, each with distinct advantages:</a:t>
            </a:r>
            <a:endParaRPr lang="en-US" sz="1550" dirty="0"/>
          </a:p>
        </p:txBody>
      </p:sp>
      <p:sp>
        <p:nvSpPr>
          <p:cNvPr id="6" name="Shape 2"/>
          <p:cNvSpPr/>
          <p:nvPr/>
        </p:nvSpPr>
        <p:spPr>
          <a:xfrm>
            <a:off x="793790" y="3230642"/>
            <a:ext cx="3679031" cy="2141815"/>
          </a:xfrm>
          <a:prstGeom prst="roundRect">
            <a:avLst>
              <a:gd name="adj" fmla="val 3892"/>
            </a:avLst>
          </a:prstGeom>
          <a:solidFill>
            <a:srgbClr val="FFFFFF"/>
          </a:solidFill>
          <a:ln w="22860">
            <a:solidFill>
              <a:srgbClr val="C5D2CF"/>
            </a:solidFill>
            <a:prstDash val="solid"/>
          </a:ln>
        </p:spPr>
        <p:txBody>
          <a:bodyPr/>
          <a:lstStyle/>
          <a:p>
            <a:endParaRPr lang="en-IN"/>
          </a:p>
        </p:txBody>
      </p:sp>
      <p:sp>
        <p:nvSpPr>
          <p:cNvPr id="7" name="Text 3"/>
          <p:cNvSpPr/>
          <p:nvPr/>
        </p:nvSpPr>
        <p:spPr>
          <a:xfrm>
            <a:off x="1015008" y="3451860"/>
            <a:ext cx="2609374"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Single-Tier Architecture</a:t>
            </a:r>
            <a:endParaRPr lang="en-US" sz="1950" dirty="0"/>
          </a:p>
        </p:txBody>
      </p:sp>
      <p:sp>
        <p:nvSpPr>
          <p:cNvPr id="8" name="Text 4"/>
          <p:cNvSpPr/>
          <p:nvPr/>
        </p:nvSpPr>
        <p:spPr>
          <a:xfrm>
            <a:off x="1015008" y="3881080"/>
            <a:ext cx="3236595"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Aims to extract data in order to reduce the amount of data stored. Simplest approach with limited scalability.</a:t>
            </a:r>
            <a:endParaRPr lang="en-US" sz="1550" dirty="0"/>
          </a:p>
        </p:txBody>
      </p:sp>
      <p:sp>
        <p:nvSpPr>
          <p:cNvPr id="9" name="Shape 5"/>
          <p:cNvSpPr/>
          <p:nvPr/>
        </p:nvSpPr>
        <p:spPr>
          <a:xfrm>
            <a:off x="4671179" y="3230642"/>
            <a:ext cx="3679031" cy="2141815"/>
          </a:xfrm>
          <a:prstGeom prst="roundRect">
            <a:avLst>
              <a:gd name="adj" fmla="val 3892"/>
            </a:avLst>
          </a:prstGeom>
          <a:solidFill>
            <a:srgbClr val="FFFFFF"/>
          </a:solidFill>
          <a:ln w="22860">
            <a:solidFill>
              <a:srgbClr val="C5D2CF"/>
            </a:solidFill>
            <a:prstDash val="solid"/>
          </a:ln>
        </p:spPr>
        <p:txBody>
          <a:bodyPr/>
          <a:lstStyle/>
          <a:p>
            <a:endParaRPr lang="en-IN"/>
          </a:p>
        </p:txBody>
      </p:sp>
      <p:sp>
        <p:nvSpPr>
          <p:cNvPr id="10" name="Text 6"/>
          <p:cNvSpPr/>
          <p:nvPr/>
        </p:nvSpPr>
        <p:spPr>
          <a:xfrm>
            <a:off x="4892397" y="34518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Two-Tier Architecture</a:t>
            </a:r>
            <a:endParaRPr lang="en-US" sz="1950" dirty="0"/>
          </a:p>
        </p:txBody>
      </p:sp>
      <p:sp>
        <p:nvSpPr>
          <p:cNvPr id="11" name="Text 7"/>
          <p:cNvSpPr/>
          <p:nvPr/>
        </p:nvSpPr>
        <p:spPr>
          <a:xfrm>
            <a:off x="4892397" y="3881080"/>
            <a:ext cx="3236595"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Separates the actual Data Sources from the Database. This enables Data Warehouse to expand and support multiple end users.</a:t>
            </a:r>
            <a:endParaRPr lang="en-US" sz="1550" dirty="0"/>
          </a:p>
        </p:txBody>
      </p:sp>
      <p:sp>
        <p:nvSpPr>
          <p:cNvPr id="12" name="Shape 8"/>
          <p:cNvSpPr/>
          <p:nvPr/>
        </p:nvSpPr>
        <p:spPr>
          <a:xfrm>
            <a:off x="793790" y="5570815"/>
            <a:ext cx="7556421" cy="1824276"/>
          </a:xfrm>
          <a:prstGeom prst="roundRect">
            <a:avLst>
              <a:gd name="adj" fmla="val 4569"/>
            </a:avLst>
          </a:prstGeom>
          <a:solidFill>
            <a:srgbClr val="FFFFFF"/>
          </a:solidFill>
          <a:ln w="22860">
            <a:solidFill>
              <a:srgbClr val="C5D2CF"/>
            </a:solidFill>
            <a:prstDash val="solid"/>
          </a:ln>
        </p:spPr>
        <p:txBody>
          <a:bodyPr/>
          <a:lstStyle/>
          <a:p>
            <a:endParaRPr lang="en-IN"/>
          </a:p>
        </p:txBody>
      </p:sp>
      <p:sp>
        <p:nvSpPr>
          <p:cNvPr id="13" name="Text 9"/>
          <p:cNvSpPr/>
          <p:nvPr/>
        </p:nvSpPr>
        <p:spPr>
          <a:xfrm>
            <a:off x="1015008" y="5792033"/>
            <a:ext cx="2562701"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Three-Tier Architecture</a:t>
            </a:r>
            <a:endParaRPr lang="en-US" sz="1950" dirty="0"/>
          </a:p>
        </p:txBody>
      </p:sp>
      <p:sp>
        <p:nvSpPr>
          <p:cNvPr id="14" name="Text 10"/>
          <p:cNvSpPr/>
          <p:nvPr/>
        </p:nvSpPr>
        <p:spPr>
          <a:xfrm>
            <a:off x="1015008" y="6221254"/>
            <a:ext cx="7113984"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Features 3 phases: Data Warehouse Server Databases, intermediate Online Analytical Processing (OLAP) Server, and Advanced Client Framework with tools and APIs for data extraction.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42367"/>
            <a:ext cx="6715244"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Benefits of Virtual Warehouses</a:t>
            </a:r>
            <a:endParaRPr lang="en-US" sz="3900" dirty="0"/>
          </a:p>
        </p:txBody>
      </p:sp>
      <p:sp>
        <p:nvSpPr>
          <p:cNvPr id="4" name="Shape 1"/>
          <p:cNvSpPr/>
          <p:nvPr/>
        </p:nvSpPr>
        <p:spPr>
          <a:xfrm>
            <a:off x="6280190" y="2057757"/>
            <a:ext cx="3679031" cy="2734270"/>
          </a:xfrm>
          <a:prstGeom prst="roundRect">
            <a:avLst>
              <a:gd name="adj" fmla="val 4013"/>
            </a:avLst>
          </a:prstGeom>
          <a:solidFill>
            <a:srgbClr val="FFFFFF"/>
          </a:solidFill>
          <a:ln/>
        </p:spPr>
        <p:txBody>
          <a:bodyPr/>
          <a:lstStyle/>
          <a:p>
            <a:endParaRPr lang="en-IN"/>
          </a:p>
        </p:txBody>
      </p:sp>
      <p:sp>
        <p:nvSpPr>
          <p:cNvPr id="5" name="Shape 2"/>
          <p:cNvSpPr/>
          <p:nvPr/>
        </p:nvSpPr>
        <p:spPr>
          <a:xfrm>
            <a:off x="6280190" y="2034897"/>
            <a:ext cx="3679031" cy="91440"/>
          </a:xfrm>
          <a:prstGeom prst="roundRect">
            <a:avLst>
              <a:gd name="adj" fmla="val 91163"/>
            </a:avLst>
          </a:prstGeom>
          <a:solidFill>
            <a:srgbClr val="437066"/>
          </a:solidFill>
          <a:ln/>
        </p:spPr>
        <p:txBody>
          <a:bodyPr/>
          <a:lstStyle/>
          <a:p>
            <a:endParaRPr lang="en-IN"/>
          </a:p>
        </p:txBody>
      </p:sp>
      <p:sp>
        <p:nvSpPr>
          <p:cNvPr id="6" name="Shape 3"/>
          <p:cNvSpPr/>
          <p:nvPr/>
        </p:nvSpPr>
        <p:spPr>
          <a:xfrm>
            <a:off x="7822049" y="1760101"/>
            <a:ext cx="595313" cy="595313"/>
          </a:xfrm>
          <a:prstGeom prst="roundRect">
            <a:avLst>
              <a:gd name="adj" fmla="val 153600"/>
            </a:avLst>
          </a:prstGeom>
          <a:solidFill>
            <a:srgbClr val="437066"/>
          </a:solidFill>
          <a:ln/>
        </p:spPr>
        <p:txBody>
          <a:bodyPr/>
          <a:lstStyle/>
          <a:p>
            <a:endParaRPr lang="en-IN"/>
          </a:p>
        </p:txBody>
      </p:sp>
      <p:pic>
        <p:nvPicPr>
          <p:cNvPr id="7" name="Image 1" descr="preencoded.png"/>
          <p:cNvPicPr>
            <a:picLocks noChangeAspect="1"/>
          </p:cNvPicPr>
          <p:nvPr/>
        </p:nvPicPr>
        <p:blipFill>
          <a:blip r:embed="rId4"/>
          <a:stretch>
            <a:fillRect/>
          </a:stretch>
        </p:blipFill>
        <p:spPr>
          <a:xfrm>
            <a:off x="8000643" y="1908929"/>
            <a:ext cx="238125" cy="297656"/>
          </a:xfrm>
          <a:prstGeom prst="rect">
            <a:avLst/>
          </a:prstGeom>
        </p:spPr>
      </p:pic>
      <p:sp>
        <p:nvSpPr>
          <p:cNvPr id="8" name="Text 4"/>
          <p:cNvSpPr/>
          <p:nvPr/>
        </p:nvSpPr>
        <p:spPr>
          <a:xfrm>
            <a:off x="6501408" y="255389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Elastic Scalability</a:t>
            </a:r>
            <a:endParaRPr lang="en-US" sz="1950" dirty="0"/>
          </a:p>
        </p:txBody>
      </p:sp>
      <p:sp>
        <p:nvSpPr>
          <p:cNvPr id="9" name="Text 5"/>
          <p:cNvSpPr/>
          <p:nvPr/>
        </p:nvSpPr>
        <p:spPr>
          <a:xfrm>
            <a:off x="6501408" y="2983111"/>
            <a:ext cx="3236595"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Virtual Warehouses can be instantly started, suspended, and scaled up or down at any time without impacting active queries or operations.</a:t>
            </a:r>
            <a:endParaRPr lang="en-US" sz="1550" dirty="0"/>
          </a:p>
        </p:txBody>
      </p:sp>
      <p:sp>
        <p:nvSpPr>
          <p:cNvPr id="10" name="Shape 6"/>
          <p:cNvSpPr/>
          <p:nvPr/>
        </p:nvSpPr>
        <p:spPr>
          <a:xfrm>
            <a:off x="10157579" y="2057757"/>
            <a:ext cx="3679031" cy="2734270"/>
          </a:xfrm>
          <a:prstGeom prst="roundRect">
            <a:avLst>
              <a:gd name="adj" fmla="val 4013"/>
            </a:avLst>
          </a:prstGeom>
          <a:solidFill>
            <a:srgbClr val="FFFFFF"/>
          </a:solidFill>
          <a:ln/>
        </p:spPr>
        <p:txBody>
          <a:bodyPr/>
          <a:lstStyle/>
          <a:p>
            <a:endParaRPr lang="en-IN"/>
          </a:p>
        </p:txBody>
      </p:sp>
      <p:sp>
        <p:nvSpPr>
          <p:cNvPr id="11" name="Shape 7"/>
          <p:cNvSpPr/>
          <p:nvPr/>
        </p:nvSpPr>
        <p:spPr>
          <a:xfrm>
            <a:off x="10157579" y="2034897"/>
            <a:ext cx="3679031" cy="91440"/>
          </a:xfrm>
          <a:prstGeom prst="roundRect">
            <a:avLst>
              <a:gd name="adj" fmla="val 91163"/>
            </a:avLst>
          </a:prstGeom>
          <a:solidFill>
            <a:srgbClr val="437066"/>
          </a:solidFill>
          <a:ln/>
        </p:spPr>
        <p:txBody>
          <a:bodyPr/>
          <a:lstStyle/>
          <a:p>
            <a:endParaRPr lang="en-IN"/>
          </a:p>
        </p:txBody>
      </p:sp>
      <p:sp>
        <p:nvSpPr>
          <p:cNvPr id="12" name="Shape 8"/>
          <p:cNvSpPr/>
          <p:nvPr/>
        </p:nvSpPr>
        <p:spPr>
          <a:xfrm>
            <a:off x="11699438" y="1760101"/>
            <a:ext cx="595313" cy="595313"/>
          </a:xfrm>
          <a:prstGeom prst="roundRect">
            <a:avLst>
              <a:gd name="adj" fmla="val 153600"/>
            </a:avLst>
          </a:prstGeom>
          <a:solidFill>
            <a:srgbClr val="437066"/>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11878032" y="1908929"/>
            <a:ext cx="238125" cy="297656"/>
          </a:xfrm>
          <a:prstGeom prst="rect">
            <a:avLst/>
          </a:prstGeom>
        </p:spPr>
      </p:pic>
      <p:sp>
        <p:nvSpPr>
          <p:cNvPr id="14" name="Text 9"/>
          <p:cNvSpPr/>
          <p:nvPr/>
        </p:nvSpPr>
        <p:spPr>
          <a:xfrm>
            <a:off x="10378797" y="2553891"/>
            <a:ext cx="2718911"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Automated Management</a:t>
            </a:r>
            <a:endParaRPr lang="en-US" sz="1950" dirty="0"/>
          </a:p>
        </p:txBody>
      </p:sp>
      <p:sp>
        <p:nvSpPr>
          <p:cNvPr id="15" name="Text 10"/>
          <p:cNvSpPr/>
          <p:nvPr/>
        </p:nvSpPr>
        <p:spPr>
          <a:xfrm>
            <a:off x="10378797" y="2983111"/>
            <a:ext cx="3236595"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Configure warehouses to auto-stop after periods of inactivity, minimizing costs, and automatically restart when a new query is submitted.</a:t>
            </a:r>
            <a:endParaRPr lang="en-US" sz="1550" dirty="0"/>
          </a:p>
        </p:txBody>
      </p:sp>
      <p:sp>
        <p:nvSpPr>
          <p:cNvPr id="16" name="Shape 11"/>
          <p:cNvSpPr/>
          <p:nvPr/>
        </p:nvSpPr>
        <p:spPr>
          <a:xfrm>
            <a:off x="6280190" y="5288042"/>
            <a:ext cx="7556421" cy="2099191"/>
          </a:xfrm>
          <a:prstGeom prst="roundRect">
            <a:avLst>
              <a:gd name="adj" fmla="val 5227"/>
            </a:avLst>
          </a:prstGeom>
          <a:solidFill>
            <a:srgbClr val="FFFFFF"/>
          </a:solidFill>
          <a:ln/>
        </p:spPr>
        <p:txBody>
          <a:bodyPr/>
          <a:lstStyle/>
          <a:p>
            <a:endParaRPr lang="en-IN"/>
          </a:p>
        </p:txBody>
      </p:sp>
      <p:sp>
        <p:nvSpPr>
          <p:cNvPr id="17" name="Shape 12"/>
          <p:cNvSpPr/>
          <p:nvPr/>
        </p:nvSpPr>
        <p:spPr>
          <a:xfrm>
            <a:off x="6280190" y="5265182"/>
            <a:ext cx="7556421" cy="91440"/>
          </a:xfrm>
          <a:prstGeom prst="roundRect">
            <a:avLst>
              <a:gd name="adj" fmla="val 91163"/>
            </a:avLst>
          </a:prstGeom>
          <a:solidFill>
            <a:srgbClr val="437066"/>
          </a:solidFill>
          <a:ln/>
        </p:spPr>
        <p:txBody>
          <a:bodyPr/>
          <a:lstStyle/>
          <a:p>
            <a:endParaRPr lang="en-IN"/>
          </a:p>
        </p:txBody>
      </p:sp>
      <p:sp>
        <p:nvSpPr>
          <p:cNvPr id="18" name="Shape 13"/>
          <p:cNvSpPr/>
          <p:nvPr/>
        </p:nvSpPr>
        <p:spPr>
          <a:xfrm>
            <a:off x="9760744" y="4990386"/>
            <a:ext cx="595313" cy="595313"/>
          </a:xfrm>
          <a:prstGeom prst="roundRect">
            <a:avLst>
              <a:gd name="adj" fmla="val 153600"/>
            </a:avLst>
          </a:prstGeom>
          <a:solidFill>
            <a:srgbClr val="437066"/>
          </a:solidFill>
          <a:ln/>
        </p:spPr>
        <p:txBody>
          <a:bodyPr/>
          <a:lstStyle/>
          <a:p>
            <a:endParaRPr lang="en-IN"/>
          </a:p>
        </p:txBody>
      </p:sp>
      <p:pic>
        <p:nvPicPr>
          <p:cNvPr id="19" name="Image 3" descr="preencoded.png"/>
          <p:cNvPicPr>
            <a:picLocks noChangeAspect="1"/>
          </p:cNvPicPr>
          <p:nvPr/>
        </p:nvPicPr>
        <p:blipFill>
          <a:blip r:embed="rId6"/>
          <a:stretch>
            <a:fillRect/>
          </a:stretch>
        </p:blipFill>
        <p:spPr>
          <a:xfrm>
            <a:off x="9939338" y="5139214"/>
            <a:ext cx="238125" cy="297656"/>
          </a:xfrm>
          <a:prstGeom prst="rect">
            <a:avLst/>
          </a:prstGeom>
        </p:spPr>
      </p:pic>
      <p:sp>
        <p:nvSpPr>
          <p:cNvPr id="20" name="Text 14"/>
          <p:cNvSpPr/>
          <p:nvPr/>
        </p:nvSpPr>
        <p:spPr>
          <a:xfrm>
            <a:off x="6501408" y="5784175"/>
            <a:ext cx="2637592"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Controlled Auto-Scaling</a:t>
            </a:r>
            <a:endParaRPr lang="en-US" sz="1950" dirty="0"/>
          </a:p>
        </p:txBody>
      </p:sp>
      <p:sp>
        <p:nvSpPr>
          <p:cNvPr id="21" name="Text 15"/>
          <p:cNvSpPr/>
          <p:nvPr/>
        </p:nvSpPr>
        <p:spPr>
          <a:xfrm>
            <a:off x="6501408" y="6213396"/>
            <a:ext cx="7113984"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Define minimum and maximum cluster sizes (e.g., min of 1, max of 3) for your warehouses, allowing Snowflake to automatically scale compute resources within these limits based on workload demands.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11630"/>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More Data Warehouse Components</a:t>
            </a:r>
            <a:endParaRPr lang="en-US" sz="3900" dirty="0"/>
          </a:p>
        </p:txBody>
      </p:sp>
      <p:sp>
        <p:nvSpPr>
          <p:cNvPr id="4" name="Shape 1"/>
          <p:cNvSpPr/>
          <p:nvPr/>
        </p:nvSpPr>
        <p:spPr>
          <a:xfrm>
            <a:off x="793790" y="3149441"/>
            <a:ext cx="7556421" cy="1476256"/>
          </a:xfrm>
          <a:prstGeom prst="roundRect">
            <a:avLst>
              <a:gd name="adj" fmla="val 5647"/>
            </a:avLst>
          </a:prstGeom>
          <a:solidFill>
            <a:srgbClr val="437066"/>
          </a:solidFill>
          <a:ln w="7620">
            <a:solidFill>
              <a:srgbClr val="5C897F"/>
            </a:solidFill>
            <a:prstDash val="solid"/>
          </a:ln>
        </p:spPr>
        <p:txBody>
          <a:bodyPr/>
          <a:lstStyle/>
          <a:p>
            <a:endParaRPr lang="en-IN"/>
          </a:p>
        </p:txBody>
      </p:sp>
      <p:sp>
        <p:nvSpPr>
          <p:cNvPr id="5" name="Text 2"/>
          <p:cNvSpPr/>
          <p:nvPr/>
        </p:nvSpPr>
        <p:spPr>
          <a:xfrm>
            <a:off x="999768" y="335541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Metadata</a:t>
            </a:r>
            <a:endParaRPr lang="en-US" sz="1950" dirty="0"/>
          </a:p>
        </p:txBody>
      </p:sp>
      <p:sp>
        <p:nvSpPr>
          <p:cNvPr id="6" name="Text 3"/>
          <p:cNvSpPr/>
          <p:nvPr/>
        </p:nvSpPr>
        <p:spPr>
          <a:xfrm>
            <a:off x="999768" y="3784640"/>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Provides the framework and definitions of data, allowing for the creation, storage, management, and use of data throughout the warehouse.</a:t>
            </a:r>
            <a:endParaRPr lang="en-US" sz="1550" dirty="0"/>
          </a:p>
        </p:txBody>
      </p:sp>
      <p:sp>
        <p:nvSpPr>
          <p:cNvPr id="7" name="Shape 4"/>
          <p:cNvSpPr/>
          <p:nvPr/>
        </p:nvSpPr>
        <p:spPr>
          <a:xfrm>
            <a:off x="793790" y="4824055"/>
            <a:ext cx="7556421" cy="1793796"/>
          </a:xfrm>
          <a:prstGeom prst="roundRect">
            <a:avLst>
              <a:gd name="adj" fmla="val 4647"/>
            </a:avLst>
          </a:prstGeom>
          <a:solidFill>
            <a:srgbClr val="437066"/>
          </a:solidFill>
          <a:ln w="7620">
            <a:solidFill>
              <a:srgbClr val="5C897F"/>
            </a:solidFill>
            <a:prstDash val="solid"/>
          </a:ln>
        </p:spPr>
        <p:txBody>
          <a:bodyPr/>
          <a:lstStyle/>
          <a:p>
            <a:endParaRPr lang="en-IN"/>
          </a:p>
        </p:txBody>
      </p:sp>
      <p:sp>
        <p:nvSpPr>
          <p:cNvPr id="8" name="Text 5"/>
          <p:cNvSpPr/>
          <p:nvPr/>
        </p:nvSpPr>
        <p:spPr>
          <a:xfrm>
            <a:off x="999768" y="503003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FFFFFF"/>
                </a:solidFill>
                <a:latin typeface="Kanit Light" pitchFamily="34" charset="0"/>
                <a:ea typeface="Kanit Light" pitchFamily="34" charset="-122"/>
                <a:cs typeface="Kanit Light" pitchFamily="34" charset="-120"/>
              </a:rPr>
              <a:t>Database Access Tools</a:t>
            </a:r>
            <a:endParaRPr lang="en-US" sz="1950" dirty="0"/>
          </a:p>
        </p:txBody>
      </p:sp>
      <p:sp>
        <p:nvSpPr>
          <p:cNvPr id="9" name="Text 6"/>
          <p:cNvSpPr/>
          <p:nvPr/>
        </p:nvSpPr>
        <p:spPr>
          <a:xfrm>
            <a:off x="999768" y="5459254"/>
            <a:ext cx="7144464"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Martel Sans" pitchFamily="34" charset="0"/>
                <a:ea typeface="Martel Sans" pitchFamily="34" charset="-122"/>
                <a:cs typeface="Martel Sans" pitchFamily="34" charset="-120"/>
              </a:rPr>
              <a:t>Allow users to access usable and business-friendly information. Include Data Reporting Tools, Data Inquiry Tools, Application Development Tools, Data Mining Tools, and OLAP Tools.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9407"/>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What is Snowflake?</a:t>
            </a:r>
            <a:endParaRPr lang="en-US" sz="3900" dirty="0"/>
          </a:p>
        </p:txBody>
      </p:sp>
      <p:sp>
        <p:nvSpPr>
          <p:cNvPr id="3" name="Text 1"/>
          <p:cNvSpPr/>
          <p:nvPr/>
        </p:nvSpPr>
        <p:spPr>
          <a:xfrm>
            <a:off x="793790" y="2065734"/>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is a </a:t>
            </a:r>
            <a:r>
              <a:rPr lang="en-US" sz="1550" b="1" dirty="0">
                <a:solidFill>
                  <a:srgbClr val="2C3249"/>
                </a:solidFill>
                <a:latin typeface="Martel Sans" pitchFamily="34" charset="0"/>
                <a:ea typeface="Martel Sans" pitchFamily="34" charset="-122"/>
                <a:cs typeface="Martel Sans" pitchFamily="34" charset="-120"/>
              </a:rPr>
              <a:t>cloud-native data platform</a:t>
            </a:r>
            <a:r>
              <a:rPr lang="en-US" sz="1550" dirty="0">
                <a:solidFill>
                  <a:srgbClr val="2C3249"/>
                </a:solidFill>
                <a:latin typeface="Martel Sans" pitchFamily="34" charset="0"/>
                <a:ea typeface="Martel Sans" pitchFamily="34" charset="-122"/>
                <a:cs typeface="Martel Sans" pitchFamily="34" charset="-120"/>
              </a:rPr>
              <a:t> delivered as a Software-as-a-Service (SaaS) that provides organizations with:</a:t>
            </a:r>
            <a:endParaRPr lang="en-US" sz="1550" dirty="0"/>
          </a:p>
        </p:txBody>
      </p:sp>
      <p:sp>
        <p:nvSpPr>
          <p:cNvPr id="4" name="Text 2"/>
          <p:cNvSpPr/>
          <p:nvPr/>
        </p:nvSpPr>
        <p:spPr>
          <a:xfrm>
            <a:off x="793790" y="2879408"/>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Fully managed service with near-zero maintenance</a:t>
            </a:r>
            <a:endParaRPr lang="en-US" sz="1550" dirty="0"/>
          </a:p>
        </p:txBody>
      </p:sp>
      <p:sp>
        <p:nvSpPr>
          <p:cNvPr id="5" name="Text 3"/>
          <p:cNvSpPr/>
          <p:nvPr/>
        </p:nvSpPr>
        <p:spPr>
          <a:xfrm>
            <a:off x="793790" y="3266361"/>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Ability to store and analyze all your data in one place</a:t>
            </a:r>
            <a:endParaRPr lang="en-US" sz="1550" dirty="0"/>
          </a:p>
        </p:txBody>
      </p:sp>
      <p:sp>
        <p:nvSpPr>
          <p:cNvPr id="6" name="Text 4"/>
          <p:cNvSpPr/>
          <p:nvPr/>
        </p:nvSpPr>
        <p:spPr>
          <a:xfrm>
            <a:off x="793790" y="3653314"/>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Automatic scaling to handle varying workloads</a:t>
            </a:r>
            <a:endParaRPr lang="en-US" sz="1550" dirty="0"/>
          </a:p>
        </p:txBody>
      </p:sp>
      <p:sp>
        <p:nvSpPr>
          <p:cNvPr id="7" name="Text 5"/>
          <p:cNvSpPr/>
          <p:nvPr/>
        </p:nvSpPr>
        <p:spPr>
          <a:xfrm>
            <a:off x="793790" y="4040267"/>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Native support for structured and semi-structured data</a:t>
            </a:r>
            <a:endParaRPr lang="en-US" sz="1550" dirty="0"/>
          </a:p>
        </p:txBody>
      </p:sp>
      <p:sp>
        <p:nvSpPr>
          <p:cNvPr id="8" name="Text 6"/>
          <p:cNvSpPr/>
          <p:nvPr/>
        </p:nvSpPr>
        <p:spPr>
          <a:xfrm>
            <a:off x="793790" y="4427220"/>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Built-in security and governance features</a:t>
            </a:r>
            <a:endParaRPr lang="en-US" sz="1550" dirty="0"/>
          </a:p>
        </p:txBody>
      </p:sp>
      <p:sp>
        <p:nvSpPr>
          <p:cNvPr id="9" name="Text 7"/>
          <p:cNvSpPr/>
          <p:nvPr/>
        </p:nvSpPr>
        <p:spPr>
          <a:xfrm>
            <a:off x="793790" y="4923353"/>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Unlike traditional data warehouses, Snowflake was designed specifically for the cloud, enabling unprecedented elasticity, performance, and simplicity.</a:t>
            </a:r>
            <a:endParaRPr lang="en-US" sz="1550" dirty="0"/>
          </a:p>
        </p:txBody>
      </p:sp>
      <p:pic>
        <p:nvPicPr>
          <p:cNvPr id="10" name="Image 0" descr="preencoded.png"/>
          <p:cNvPicPr>
            <a:picLocks noChangeAspect="1"/>
          </p:cNvPicPr>
          <p:nvPr/>
        </p:nvPicPr>
        <p:blipFill>
          <a:blip r:embed="rId3"/>
          <a:stretch>
            <a:fillRect/>
          </a:stretch>
        </p:blipFill>
        <p:spPr>
          <a:xfrm>
            <a:off x="8917543" y="2110383"/>
            <a:ext cx="4926568" cy="4926568"/>
          </a:xfrm>
          <a:prstGeom prst="rect">
            <a:avLst/>
          </a:prstGeom>
        </p:spPr>
      </p:pic>
    </p:spTree>
    <p:extLst>
      <p:ext uri="{BB962C8B-B14F-4D97-AF65-F5344CB8AC3E}">
        <p14:creationId xmlns:p14="http://schemas.microsoft.com/office/powerpoint/2010/main" val="373369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34584"/>
            <a:ext cx="8545949"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Cloud Data Warehouse Implementation</a:t>
            </a:r>
            <a:endParaRPr lang="en-US" sz="3900" dirty="0"/>
          </a:p>
        </p:txBody>
      </p:sp>
      <p:pic>
        <p:nvPicPr>
          <p:cNvPr id="3" name="Image 0" descr="preencoded.png"/>
          <p:cNvPicPr>
            <a:picLocks noChangeAspect="1"/>
          </p:cNvPicPr>
          <p:nvPr/>
        </p:nvPicPr>
        <p:blipFill>
          <a:blip r:embed="rId3"/>
          <a:stretch>
            <a:fillRect/>
          </a:stretch>
        </p:blipFill>
        <p:spPr>
          <a:xfrm>
            <a:off x="793790" y="2451497"/>
            <a:ext cx="6521410" cy="793790"/>
          </a:xfrm>
          <a:prstGeom prst="rect">
            <a:avLst/>
          </a:prstGeom>
        </p:spPr>
      </p:pic>
      <p:sp>
        <p:nvSpPr>
          <p:cNvPr id="4" name="Text 1"/>
          <p:cNvSpPr/>
          <p:nvPr/>
        </p:nvSpPr>
        <p:spPr>
          <a:xfrm>
            <a:off x="992148" y="3443645"/>
            <a:ext cx="3255169"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Data Warehouse Management</a:t>
            </a:r>
            <a:endParaRPr lang="en-US" sz="1950" dirty="0"/>
          </a:p>
        </p:txBody>
      </p:sp>
      <p:sp>
        <p:nvSpPr>
          <p:cNvPr id="5" name="Text 2"/>
          <p:cNvSpPr/>
          <p:nvPr/>
        </p:nvSpPr>
        <p:spPr>
          <a:xfrm>
            <a:off x="992148" y="3872865"/>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Table, schema, and database setup</a:t>
            </a:r>
            <a:endParaRPr lang="en-US" sz="1550" dirty="0"/>
          </a:p>
        </p:txBody>
      </p:sp>
      <p:sp>
        <p:nvSpPr>
          <p:cNvPr id="6" name="Text 3"/>
          <p:cNvSpPr/>
          <p:nvPr/>
        </p:nvSpPr>
        <p:spPr>
          <a:xfrm>
            <a:off x="992148" y="4259818"/>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SQL query optimization</a:t>
            </a:r>
            <a:endParaRPr lang="en-US" sz="1550" dirty="0"/>
          </a:p>
        </p:txBody>
      </p:sp>
      <p:sp>
        <p:nvSpPr>
          <p:cNvPr id="7" name="Text 4"/>
          <p:cNvSpPr/>
          <p:nvPr/>
        </p:nvSpPr>
        <p:spPr>
          <a:xfrm>
            <a:off x="992148" y="4646771"/>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Compute resource optimization</a:t>
            </a:r>
            <a:endParaRPr lang="en-US" sz="1550" dirty="0"/>
          </a:p>
        </p:txBody>
      </p:sp>
      <p:sp>
        <p:nvSpPr>
          <p:cNvPr id="8" name="Text 5"/>
          <p:cNvSpPr/>
          <p:nvPr/>
        </p:nvSpPr>
        <p:spPr>
          <a:xfrm>
            <a:off x="992148" y="5033724"/>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User access management</a:t>
            </a:r>
            <a:endParaRPr lang="en-US" sz="1550" dirty="0"/>
          </a:p>
        </p:txBody>
      </p:sp>
      <p:sp>
        <p:nvSpPr>
          <p:cNvPr id="9" name="Text 6"/>
          <p:cNvSpPr/>
          <p:nvPr/>
        </p:nvSpPr>
        <p:spPr>
          <a:xfrm>
            <a:off x="992148" y="5420678"/>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Data readiness for analytics</a:t>
            </a:r>
            <a:endParaRPr lang="en-US" sz="1550" dirty="0"/>
          </a:p>
        </p:txBody>
      </p:sp>
      <p:pic>
        <p:nvPicPr>
          <p:cNvPr id="10" name="Image 1" descr="preencoded.png"/>
          <p:cNvPicPr>
            <a:picLocks noChangeAspect="1"/>
          </p:cNvPicPr>
          <p:nvPr/>
        </p:nvPicPr>
        <p:blipFill>
          <a:blip r:embed="rId4"/>
          <a:stretch>
            <a:fillRect/>
          </a:stretch>
        </p:blipFill>
        <p:spPr>
          <a:xfrm>
            <a:off x="7315200" y="2451497"/>
            <a:ext cx="6521410" cy="793790"/>
          </a:xfrm>
          <a:prstGeom prst="rect">
            <a:avLst/>
          </a:prstGeom>
        </p:spPr>
      </p:pic>
      <p:sp>
        <p:nvSpPr>
          <p:cNvPr id="11" name="Text 7"/>
          <p:cNvSpPr/>
          <p:nvPr/>
        </p:nvSpPr>
        <p:spPr>
          <a:xfrm>
            <a:off x="7513558" y="3443645"/>
            <a:ext cx="2857857"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Cloud Provider Integration</a:t>
            </a:r>
            <a:endParaRPr lang="en-US" sz="1950" dirty="0"/>
          </a:p>
        </p:txBody>
      </p:sp>
      <p:sp>
        <p:nvSpPr>
          <p:cNvPr id="12" name="Text 8"/>
          <p:cNvSpPr/>
          <p:nvPr/>
        </p:nvSpPr>
        <p:spPr>
          <a:xfrm>
            <a:off x="7513558" y="3872865"/>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ETL data movement</a:t>
            </a:r>
            <a:endParaRPr lang="en-US" sz="1550" dirty="0"/>
          </a:p>
        </p:txBody>
      </p:sp>
      <p:sp>
        <p:nvSpPr>
          <p:cNvPr id="13" name="Text 9"/>
          <p:cNvSpPr/>
          <p:nvPr/>
        </p:nvSpPr>
        <p:spPr>
          <a:xfrm>
            <a:off x="7513558" y="4259818"/>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Pipeline orchestration (Airflow, State functions)</a:t>
            </a:r>
            <a:endParaRPr lang="en-US" sz="1550" dirty="0"/>
          </a:p>
        </p:txBody>
      </p:sp>
      <p:sp>
        <p:nvSpPr>
          <p:cNvPr id="14" name="Text 10"/>
          <p:cNvSpPr/>
          <p:nvPr/>
        </p:nvSpPr>
        <p:spPr>
          <a:xfrm>
            <a:off x="7513558" y="4646771"/>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Processing frameworks (Spark, Python)</a:t>
            </a:r>
            <a:endParaRPr lang="en-US" sz="1550" dirty="0"/>
          </a:p>
        </p:txBody>
      </p:sp>
      <p:sp>
        <p:nvSpPr>
          <p:cNvPr id="15" name="Text 11"/>
          <p:cNvSpPr/>
          <p:nvPr/>
        </p:nvSpPr>
        <p:spPr>
          <a:xfrm>
            <a:off x="7513558" y="5033724"/>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Deployment options (AWS Glue, EMR, SageMaker)</a:t>
            </a:r>
            <a:endParaRPr lang="en-US" sz="1550" dirty="0"/>
          </a:p>
        </p:txBody>
      </p:sp>
      <p:sp>
        <p:nvSpPr>
          <p:cNvPr id="16" name="Text 12"/>
          <p:cNvSpPr/>
          <p:nvPr/>
        </p:nvSpPr>
        <p:spPr>
          <a:xfrm>
            <a:off x="7513558" y="5420678"/>
            <a:ext cx="6124694"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Logging, alerting, and notifications</a:t>
            </a:r>
            <a:endParaRPr lang="en-US" sz="1550" dirty="0"/>
          </a:p>
        </p:txBody>
      </p:sp>
      <p:sp>
        <p:nvSpPr>
          <p:cNvPr id="17" name="Text 13"/>
          <p:cNvSpPr/>
          <p:nvPr/>
        </p:nvSpPr>
        <p:spPr>
          <a:xfrm>
            <a:off x="793790" y="615981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When building a data pipeline on cloud, optimization is critical in terms of both performance and cost..</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3585</Words>
  <Application>Microsoft Office PowerPoint</Application>
  <PresentationFormat>Custom</PresentationFormat>
  <Paragraphs>398</Paragraphs>
  <Slides>42</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Kanit Light</vt:lpstr>
      <vt:lpstr>Arial</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Gurleen Kaur</cp:lastModifiedBy>
  <cp:revision>3</cp:revision>
  <dcterms:created xsi:type="dcterms:W3CDTF">2025-08-17T22:50:00Z</dcterms:created>
  <dcterms:modified xsi:type="dcterms:W3CDTF">2025-08-18T01:14:17Z</dcterms:modified>
</cp:coreProperties>
</file>